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72" r:id="rId5"/>
    <p:sldId id="280" r:id="rId6"/>
    <p:sldId id="260" r:id="rId7"/>
    <p:sldId id="281" r:id="rId8"/>
    <p:sldId id="261" r:id="rId9"/>
    <p:sldId id="289" r:id="rId10"/>
    <p:sldId id="277" r:id="rId11"/>
    <p:sldId id="263" r:id="rId12"/>
    <p:sldId id="266" r:id="rId13"/>
  </p:sldIdLst>
  <p:sldSz cx="12192000" cy="6858000"/>
  <p:notesSz cx="6884988"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4" autoAdjust="0"/>
    <p:restoredTop sz="94660"/>
  </p:normalViewPr>
  <p:slideViewPr>
    <p:cSldViewPr snapToGrid="0">
      <p:cViewPr varScale="1">
        <p:scale>
          <a:sx n="73" d="100"/>
          <a:sy n="73" d="100"/>
        </p:scale>
        <p:origin x="5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C63DE2-5A9C-4432-9395-778DCBA3E25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GB"/>
        </a:p>
      </dgm:t>
    </dgm:pt>
    <dgm:pt modelId="{8B47599A-B09B-42CB-9D29-3336FE5F228C}">
      <dgm:prSet phldrT="[Text]" phldr="0"/>
      <dgm:spPr/>
      <dgm:t>
        <a:bodyPr/>
        <a:lstStyle/>
        <a:p>
          <a:pPr rtl="0"/>
          <a:r>
            <a:rPr lang="en-GB" b="1" i="0" u="none" strike="noStrike" cap="none" baseline="0" noProof="0" dirty="0" smtClean="0">
              <a:solidFill>
                <a:schemeClr val="tx1"/>
              </a:solidFill>
              <a:latin typeface="Calibri Light"/>
              <a:cs typeface="Calibri Light"/>
            </a:rPr>
            <a:t>METHODS AND MEDIA </a:t>
          </a:r>
          <a:r>
            <a:rPr lang="en-GB" b="1" i="0" u="none" strike="noStrike" cap="none" baseline="0" noProof="0" dirty="0">
              <a:solidFill>
                <a:schemeClr val="tx1"/>
              </a:solidFill>
              <a:latin typeface="Calibri Light"/>
              <a:cs typeface="Calibri Light"/>
            </a:rPr>
            <a:t> </a:t>
          </a:r>
          <a:endParaRPr lang="en-US" dirty="0">
            <a:solidFill>
              <a:schemeClr val="tx1"/>
            </a:solidFill>
          </a:endParaRPr>
        </a:p>
      </dgm:t>
    </dgm:pt>
    <dgm:pt modelId="{2EE91F59-42E8-4B97-8337-EA99A2E46DAB}" type="parTrans" cxnId="{1BA1E375-69DC-4ED5-B07E-4FF8C41D6767}">
      <dgm:prSet/>
      <dgm:spPr/>
      <dgm:t>
        <a:bodyPr/>
        <a:lstStyle/>
        <a:p>
          <a:endParaRPr lang="en-GB"/>
        </a:p>
      </dgm:t>
    </dgm:pt>
    <dgm:pt modelId="{DE3589C5-A587-4097-9375-DC9F389FC11B}" type="sibTrans" cxnId="{1BA1E375-69DC-4ED5-B07E-4FF8C41D6767}">
      <dgm:prSet/>
      <dgm:spPr/>
      <dgm:t>
        <a:bodyPr/>
        <a:lstStyle/>
        <a:p>
          <a:endParaRPr lang="en-GB"/>
        </a:p>
      </dgm:t>
    </dgm:pt>
    <dgm:pt modelId="{A729F551-DB75-4AFF-BD72-9A20822E6A18}">
      <dgm:prSet phldr="0"/>
      <dgm:spPr/>
      <dgm:t>
        <a:bodyPr/>
        <a:lstStyle/>
        <a:p>
          <a:pPr rtl="0"/>
          <a:r>
            <a:rPr lang="en-GB" b="1" dirty="0">
              <a:solidFill>
                <a:schemeClr val="tx1"/>
              </a:solidFill>
              <a:latin typeface="Calibri Light"/>
              <a:cs typeface="Calibri Light"/>
            </a:rPr>
            <a:t> </a:t>
          </a:r>
          <a:r>
            <a:rPr lang="en-GB" b="1" dirty="0" smtClean="0">
              <a:solidFill>
                <a:schemeClr val="tx1"/>
              </a:solidFill>
              <a:latin typeface="Calibri Light"/>
              <a:cs typeface="Calibri Light"/>
            </a:rPr>
            <a:t>FINAL THOUGHTS </a:t>
          </a:r>
          <a:endParaRPr lang="en-GB" b="1" dirty="0">
            <a:solidFill>
              <a:schemeClr val="tx1"/>
            </a:solidFill>
            <a:latin typeface="Calibri Light"/>
            <a:cs typeface="Calibri Light"/>
          </a:endParaRPr>
        </a:p>
      </dgm:t>
    </dgm:pt>
    <dgm:pt modelId="{D5E31461-0330-4B2E-B46D-C00A36A07C98}" type="parTrans" cxnId="{1298E4CE-2AB1-4836-BA33-646867690B54}">
      <dgm:prSet/>
      <dgm:spPr/>
      <dgm:t>
        <a:bodyPr/>
        <a:lstStyle/>
        <a:p>
          <a:endParaRPr lang="en-US"/>
        </a:p>
      </dgm:t>
    </dgm:pt>
    <dgm:pt modelId="{4493F8A5-1F70-4CBF-9EE9-F5C6824D34F9}" type="sibTrans" cxnId="{1298E4CE-2AB1-4836-BA33-646867690B54}">
      <dgm:prSet/>
      <dgm:spPr/>
      <dgm:t>
        <a:bodyPr/>
        <a:lstStyle/>
        <a:p>
          <a:endParaRPr lang="en-US"/>
        </a:p>
      </dgm:t>
    </dgm:pt>
    <dgm:pt modelId="{04172E4A-FA51-42F0-BB5E-7C70460DE12C}">
      <dgm:prSet phldr="0"/>
      <dgm:spPr/>
      <dgm:t>
        <a:bodyPr/>
        <a:lstStyle/>
        <a:p>
          <a:pPr rtl="0"/>
          <a:r>
            <a:rPr lang="en-GB" b="1" dirty="0">
              <a:solidFill>
                <a:schemeClr val="tx1"/>
              </a:solidFill>
              <a:latin typeface="Calibri Light"/>
              <a:cs typeface="Calibri Light"/>
            </a:rPr>
            <a:t> </a:t>
          </a:r>
          <a:r>
            <a:rPr lang="en-GB" b="1" dirty="0" smtClean="0">
              <a:solidFill>
                <a:schemeClr val="tx1"/>
              </a:solidFill>
              <a:latin typeface="Calibri Light"/>
              <a:cs typeface="Calibri Light"/>
            </a:rPr>
            <a:t> PROGRAMME </a:t>
          </a:r>
        </a:p>
        <a:p>
          <a:pPr rtl="0"/>
          <a:r>
            <a:rPr lang="en-GB" b="1" dirty="0" smtClean="0">
              <a:solidFill>
                <a:schemeClr val="tx1"/>
              </a:solidFill>
              <a:latin typeface="Calibri Light"/>
              <a:cs typeface="Calibri Light"/>
            </a:rPr>
            <a:t>EXAMPLES  </a:t>
          </a:r>
          <a:r>
            <a:rPr lang="en-GB" b="1" dirty="0">
              <a:solidFill>
                <a:schemeClr val="tx1"/>
              </a:solidFill>
              <a:latin typeface="Calibri Light"/>
              <a:cs typeface="Calibri Light"/>
            </a:rPr>
            <a:t> </a:t>
          </a:r>
        </a:p>
      </dgm:t>
    </dgm:pt>
    <dgm:pt modelId="{76AB01C1-BC80-4C83-A729-4680F92329EE}" type="parTrans" cxnId="{5CC0C1A0-0984-44B4-828E-F34B476BDCC9}">
      <dgm:prSet/>
      <dgm:spPr/>
      <dgm:t>
        <a:bodyPr/>
        <a:lstStyle/>
        <a:p>
          <a:endParaRPr lang="en-US"/>
        </a:p>
      </dgm:t>
    </dgm:pt>
    <dgm:pt modelId="{44863830-FF2C-4C20-B2E7-4A4AFEDB7A18}" type="sibTrans" cxnId="{5CC0C1A0-0984-44B4-828E-F34B476BDCC9}">
      <dgm:prSet/>
      <dgm:spPr/>
      <dgm:t>
        <a:bodyPr/>
        <a:lstStyle/>
        <a:p>
          <a:endParaRPr lang="en-US"/>
        </a:p>
      </dgm:t>
    </dgm:pt>
    <dgm:pt modelId="{A1D5573B-F625-4728-A60E-60402493EE3B}">
      <dgm:prSet phldr="0"/>
      <dgm:spPr/>
      <dgm:t>
        <a:bodyPr/>
        <a:lstStyle/>
        <a:p>
          <a:pPr rtl="0"/>
          <a:r>
            <a:rPr lang="en-GB" b="1" i="0" u="none" strike="noStrike" cap="none" baseline="0" noProof="0" dirty="0" smtClean="0">
              <a:solidFill>
                <a:schemeClr val="tx1"/>
              </a:solidFill>
              <a:latin typeface="Calibri Light"/>
              <a:cs typeface="Calibri Light"/>
            </a:rPr>
            <a:t>ONLINE: PROS AND CONS </a:t>
          </a:r>
          <a:r>
            <a:rPr lang="en-GB" b="1" i="0" u="none" strike="noStrike" cap="none" baseline="0" noProof="0" dirty="0">
              <a:solidFill>
                <a:schemeClr val="tx1"/>
              </a:solidFill>
              <a:latin typeface="Calibri Light"/>
              <a:cs typeface="Calibri Light"/>
            </a:rPr>
            <a:t> </a:t>
          </a:r>
        </a:p>
      </dgm:t>
    </dgm:pt>
    <dgm:pt modelId="{071165E2-472F-4EED-91D0-A8C0C2CE4855}" type="parTrans" cxnId="{533F46E1-0664-46BD-8C2C-7BB3B8C142F1}">
      <dgm:prSet/>
      <dgm:spPr/>
      <dgm:t>
        <a:bodyPr/>
        <a:lstStyle/>
        <a:p>
          <a:endParaRPr lang="en-US"/>
        </a:p>
      </dgm:t>
    </dgm:pt>
    <dgm:pt modelId="{F3C0C87E-9877-4B8B-B475-F2D02297F899}" type="sibTrans" cxnId="{533F46E1-0664-46BD-8C2C-7BB3B8C142F1}">
      <dgm:prSet/>
      <dgm:spPr/>
      <dgm:t>
        <a:bodyPr/>
        <a:lstStyle/>
        <a:p>
          <a:endParaRPr lang="en-US"/>
        </a:p>
      </dgm:t>
    </dgm:pt>
    <dgm:pt modelId="{B24672C8-593F-4FE4-BE0D-166980ECEA26}" type="pres">
      <dgm:prSet presAssocID="{D0C63DE2-5A9C-4432-9395-778DCBA3E250}" presName="cycle" presStyleCnt="0">
        <dgm:presLayoutVars>
          <dgm:dir/>
          <dgm:resizeHandles val="exact"/>
        </dgm:presLayoutVars>
      </dgm:prSet>
      <dgm:spPr/>
      <dgm:t>
        <a:bodyPr/>
        <a:lstStyle/>
        <a:p>
          <a:endParaRPr lang="en-US"/>
        </a:p>
      </dgm:t>
    </dgm:pt>
    <dgm:pt modelId="{4836C889-D7EA-4D6D-ADDC-554FF1C021CE}" type="pres">
      <dgm:prSet presAssocID="{8B47599A-B09B-42CB-9D29-3336FE5F228C}" presName="dummy" presStyleCnt="0"/>
      <dgm:spPr/>
    </dgm:pt>
    <dgm:pt modelId="{EECAED23-1154-4CFA-A0CF-FF8CF7BA6E89}" type="pres">
      <dgm:prSet presAssocID="{8B47599A-B09B-42CB-9D29-3336FE5F228C}" presName="node" presStyleLbl="revTx" presStyleIdx="0" presStyleCnt="4">
        <dgm:presLayoutVars>
          <dgm:bulletEnabled val="1"/>
        </dgm:presLayoutVars>
      </dgm:prSet>
      <dgm:spPr/>
      <dgm:t>
        <a:bodyPr/>
        <a:lstStyle/>
        <a:p>
          <a:endParaRPr lang="en-US"/>
        </a:p>
      </dgm:t>
    </dgm:pt>
    <dgm:pt modelId="{F36B1DAF-7465-4020-A498-2D133D19ED7C}" type="pres">
      <dgm:prSet presAssocID="{DE3589C5-A587-4097-9375-DC9F389FC11B}" presName="sibTrans" presStyleLbl="node1" presStyleIdx="0" presStyleCnt="4"/>
      <dgm:spPr/>
      <dgm:t>
        <a:bodyPr/>
        <a:lstStyle/>
        <a:p>
          <a:endParaRPr lang="en-US"/>
        </a:p>
      </dgm:t>
    </dgm:pt>
    <dgm:pt modelId="{19413B90-33AB-4FCB-ADF6-A0DCF8D7D90F}" type="pres">
      <dgm:prSet presAssocID="{A1D5573B-F625-4728-A60E-60402493EE3B}" presName="dummy" presStyleCnt="0"/>
      <dgm:spPr/>
    </dgm:pt>
    <dgm:pt modelId="{612625F2-7EB9-4950-A1A7-341C1B1E2428}" type="pres">
      <dgm:prSet presAssocID="{A1D5573B-F625-4728-A60E-60402493EE3B}" presName="node" presStyleLbl="revTx" presStyleIdx="1" presStyleCnt="4" custScaleX="143719">
        <dgm:presLayoutVars>
          <dgm:bulletEnabled val="1"/>
        </dgm:presLayoutVars>
      </dgm:prSet>
      <dgm:spPr/>
      <dgm:t>
        <a:bodyPr/>
        <a:lstStyle/>
        <a:p>
          <a:endParaRPr lang="en-US"/>
        </a:p>
      </dgm:t>
    </dgm:pt>
    <dgm:pt modelId="{E0400051-99E3-4038-96B8-8F5060D91822}" type="pres">
      <dgm:prSet presAssocID="{F3C0C87E-9877-4B8B-B475-F2D02297F899}" presName="sibTrans" presStyleLbl="node1" presStyleIdx="1" presStyleCnt="4" custLinFactNeighborX="3105" custLinFactNeighborY="-6932"/>
      <dgm:spPr/>
      <dgm:t>
        <a:bodyPr/>
        <a:lstStyle/>
        <a:p>
          <a:endParaRPr lang="en-US"/>
        </a:p>
      </dgm:t>
    </dgm:pt>
    <dgm:pt modelId="{B4123523-80CD-4D9B-9376-8CA39E087912}" type="pres">
      <dgm:prSet presAssocID="{A729F551-DB75-4AFF-BD72-9A20822E6A18}" presName="dummy" presStyleCnt="0"/>
      <dgm:spPr/>
    </dgm:pt>
    <dgm:pt modelId="{BDF4600C-DD33-4AB3-934D-0EC0031E6206}" type="pres">
      <dgm:prSet presAssocID="{A729F551-DB75-4AFF-BD72-9A20822E6A18}" presName="node" presStyleLbl="revTx" presStyleIdx="2" presStyleCnt="4" custScaleX="116649">
        <dgm:presLayoutVars>
          <dgm:bulletEnabled val="1"/>
        </dgm:presLayoutVars>
      </dgm:prSet>
      <dgm:spPr/>
      <dgm:t>
        <a:bodyPr/>
        <a:lstStyle/>
        <a:p>
          <a:endParaRPr lang="en-US"/>
        </a:p>
      </dgm:t>
    </dgm:pt>
    <dgm:pt modelId="{1C0B876D-C4EE-41AE-817B-7FC7722B8622}" type="pres">
      <dgm:prSet presAssocID="{4493F8A5-1F70-4CBF-9EE9-F5C6824D34F9}" presName="sibTrans" presStyleLbl="node1" presStyleIdx="2" presStyleCnt="4"/>
      <dgm:spPr/>
      <dgm:t>
        <a:bodyPr/>
        <a:lstStyle/>
        <a:p>
          <a:endParaRPr lang="en-US"/>
        </a:p>
      </dgm:t>
    </dgm:pt>
    <dgm:pt modelId="{65A70D15-ADF3-4CA7-A4D6-92D7F175D970}" type="pres">
      <dgm:prSet presAssocID="{04172E4A-FA51-42F0-BB5E-7C70460DE12C}" presName="dummy" presStyleCnt="0"/>
      <dgm:spPr/>
    </dgm:pt>
    <dgm:pt modelId="{A3E4D3D1-4C1F-4B6D-9402-5106AAE21D79}" type="pres">
      <dgm:prSet presAssocID="{04172E4A-FA51-42F0-BB5E-7C70460DE12C}" presName="node" presStyleLbl="revTx" presStyleIdx="3" presStyleCnt="4" custScaleX="151441">
        <dgm:presLayoutVars>
          <dgm:bulletEnabled val="1"/>
        </dgm:presLayoutVars>
      </dgm:prSet>
      <dgm:spPr/>
      <dgm:t>
        <a:bodyPr/>
        <a:lstStyle/>
        <a:p>
          <a:endParaRPr lang="en-US"/>
        </a:p>
      </dgm:t>
    </dgm:pt>
    <dgm:pt modelId="{B2D3BE81-A006-42ED-BB3B-9718A9AE9790}" type="pres">
      <dgm:prSet presAssocID="{44863830-FF2C-4C20-B2E7-4A4AFEDB7A18}" presName="sibTrans" presStyleLbl="node1" presStyleIdx="3" presStyleCnt="4" custScaleX="118234" custLinFactNeighborX="-1064" custLinFactNeighborY="4402"/>
      <dgm:spPr/>
      <dgm:t>
        <a:bodyPr/>
        <a:lstStyle/>
        <a:p>
          <a:endParaRPr lang="en-US"/>
        </a:p>
      </dgm:t>
    </dgm:pt>
  </dgm:ptLst>
  <dgm:cxnLst>
    <dgm:cxn modelId="{7DD241CC-2776-44B4-BAC2-22D890EDD910}" type="presOf" srcId="{D0C63DE2-5A9C-4432-9395-778DCBA3E250}" destId="{B24672C8-593F-4FE4-BE0D-166980ECEA26}" srcOrd="0" destOrd="0" presId="urn:microsoft.com/office/officeart/2005/8/layout/cycle1"/>
    <dgm:cxn modelId="{1BA1E375-69DC-4ED5-B07E-4FF8C41D6767}" srcId="{D0C63DE2-5A9C-4432-9395-778DCBA3E250}" destId="{8B47599A-B09B-42CB-9D29-3336FE5F228C}" srcOrd="0" destOrd="0" parTransId="{2EE91F59-42E8-4B97-8337-EA99A2E46DAB}" sibTransId="{DE3589C5-A587-4097-9375-DC9F389FC11B}"/>
    <dgm:cxn modelId="{FE58F49A-2EE7-4733-AD9A-1F463BBC5FC9}" type="presOf" srcId="{A729F551-DB75-4AFF-BD72-9A20822E6A18}" destId="{BDF4600C-DD33-4AB3-934D-0EC0031E6206}" srcOrd="0" destOrd="0" presId="urn:microsoft.com/office/officeart/2005/8/layout/cycle1"/>
    <dgm:cxn modelId="{8E1F5F5C-0340-449E-BA04-70A6DB680D3B}" type="presOf" srcId="{A1D5573B-F625-4728-A60E-60402493EE3B}" destId="{612625F2-7EB9-4950-A1A7-341C1B1E2428}" srcOrd="0" destOrd="0" presId="urn:microsoft.com/office/officeart/2005/8/layout/cycle1"/>
    <dgm:cxn modelId="{B290C533-A63F-43C4-8DA9-B93D849AC0BF}" type="presOf" srcId="{4493F8A5-1F70-4CBF-9EE9-F5C6824D34F9}" destId="{1C0B876D-C4EE-41AE-817B-7FC7722B8622}" srcOrd="0" destOrd="0" presId="urn:microsoft.com/office/officeart/2005/8/layout/cycle1"/>
    <dgm:cxn modelId="{42439A43-537C-474C-A50C-E723540C791D}" type="presOf" srcId="{DE3589C5-A587-4097-9375-DC9F389FC11B}" destId="{F36B1DAF-7465-4020-A498-2D133D19ED7C}" srcOrd="0" destOrd="0" presId="urn:microsoft.com/office/officeart/2005/8/layout/cycle1"/>
    <dgm:cxn modelId="{533F46E1-0664-46BD-8C2C-7BB3B8C142F1}" srcId="{D0C63DE2-5A9C-4432-9395-778DCBA3E250}" destId="{A1D5573B-F625-4728-A60E-60402493EE3B}" srcOrd="1" destOrd="0" parTransId="{071165E2-472F-4EED-91D0-A8C0C2CE4855}" sibTransId="{F3C0C87E-9877-4B8B-B475-F2D02297F899}"/>
    <dgm:cxn modelId="{DB672EA1-B014-4DFC-A06E-CFB8F46D52B7}" type="presOf" srcId="{04172E4A-FA51-42F0-BB5E-7C70460DE12C}" destId="{A3E4D3D1-4C1F-4B6D-9402-5106AAE21D79}" srcOrd="0" destOrd="0" presId="urn:microsoft.com/office/officeart/2005/8/layout/cycle1"/>
    <dgm:cxn modelId="{5CC0C1A0-0984-44B4-828E-F34B476BDCC9}" srcId="{D0C63DE2-5A9C-4432-9395-778DCBA3E250}" destId="{04172E4A-FA51-42F0-BB5E-7C70460DE12C}" srcOrd="3" destOrd="0" parTransId="{76AB01C1-BC80-4C83-A729-4680F92329EE}" sibTransId="{44863830-FF2C-4C20-B2E7-4A4AFEDB7A18}"/>
    <dgm:cxn modelId="{227B4721-D6D7-46A7-A680-DFBA9B274937}" type="presOf" srcId="{44863830-FF2C-4C20-B2E7-4A4AFEDB7A18}" destId="{B2D3BE81-A006-42ED-BB3B-9718A9AE9790}" srcOrd="0" destOrd="0" presId="urn:microsoft.com/office/officeart/2005/8/layout/cycle1"/>
    <dgm:cxn modelId="{1298E4CE-2AB1-4836-BA33-646867690B54}" srcId="{D0C63DE2-5A9C-4432-9395-778DCBA3E250}" destId="{A729F551-DB75-4AFF-BD72-9A20822E6A18}" srcOrd="2" destOrd="0" parTransId="{D5E31461-0330-4B2E-B46D-C00A36A07C98}" sibTransId="{4493F8A5-1F70-4CBF-9EE9-F5C6824D34F9}"/>
    <dgm:cxn modelId="{EEE9E45E-BB6B-467F-B5A6-1E134A3B1450}" type="presOf" srcId="{F3C0C87E-9877-4B8B-B475-F2D02297F899}" destId="{E0400051-99E3-4038-96B8-8F5060D91822}" srcOrd="0" destOrd="0" presId="urn:microsoft.com/office/officeart/2005/8/layout/cycle1"/>
    <dgm:cxn modelId="{AA457C54-D15F-43CB-8948-35FFEFAB716D}" type="presOf" srcId="{8B47599A-B09B-42CB-9D29-3336FE5F228C}" destId="{EECAED23-1154-4CFA-A0CF-FF8CF7BA6E89}" srcOrd="0" destOrd="0" presId="urn:microsoft.com/office/officeart/2005/8/layout/cycle1"/>
    <dgm:cxn modelId="{D5B7806E-BD07-4404-8C70-B30A7182CC61}" type="presParOf" srcId="{B24672C8-593F-4FE4-BE0D-166980ECEA26}" destId="{4836C889-D7EA-4D6D-ADDC-554FF1C021CE}" srcOrd="0" destOrd="0" presId="urn:microsoft.com/office/officeart/2005/8/layout/cycle1"/>
    <dgm:cxn modelId="{9250AD76-8B61-46B0-8E44-53FBCBEAEB12}" type="presParOf" srcId="{B24672C8-593F-4FE4-BE0D-166980ECEA26}" destId="{EECAED23-1154-4CFA-A0CF-FF8CF7BA6E89}" srcOrd="1" destOrd="0" presId="urn:microsoft.com/office/officeart/2005/8/layout/cycle1"/>
    <dgm:cxn modelId="{F93C0B6C-B7D0-4290-94D7-907E0B4D84FA}" type="presParOf" srcId="{B24672C8-593F-4FE4-BE0D-166980ECEA26}" destId="{F36B1DAF-7465-4020-A498-2D133D19ED7C}" srcOrd="2" destOrd="0" presId="urn:microsoft.com/office/officeart/2005/8/layout/cycle1"/>
    <dgm:cxn modelId="{959F10A8-8D7E-4D7B-8974-1F01BB18D7B3}" type="presParOf" srcId="{B24672C8-593F-4FE4-BE0D-166980ECEA26}" destId="{19413B90-33AB-4FCB-ADF6-A0DCF8D7D90F}" srcOrd="3" destOrd="0" presId="urn:microsoft.com/office/officeart/2005/8/layout/cycle1"/>
    <dgm:cxn modelId="{6E05F830-2733-4B10-97FE-C2DFAD85298F}" type="presParOf" srcId="{B24672C8-593F-4FE4-BE0D-166980ECEA26}" destId="{612625F2-7EB9-4950-A1A7-341C1B1E2428}" srcOrd="4" destOrd="0" presId="urn:microsoft.com/office/officeart/2005/8/layout/cycle1"/>
    <dgm:cxn modelId="{8F1FA90A-96ED-4888-8C6D-9541355A7F5D}" type="presParOf" srcId="{B24672C8-593F-4FE4-BE0D-166980ECEA26}" destId="{E0400051-99E3-4038-96B8-8F5060D91822}" srcOrd="5" destOrd="0" presId="urn:microsoft.com/office/officeart/2005/8/layout/cycle1"/>
    <dgm:cxn modelId="{F3E20B68-B0C7-4495-8C56-42F4D1165D86}" type="presParOf" srcId="{B24672C8-593F-4FE4-BE0D-166980ECEA26}" destId="{B4123523-80CD-4D9B-9376-8CA39E087912}" srcOrd="6" destOrd="0" presId="urn:microsoft.com/office/officeart/2005/8/layout/cycle1"/>
    <dgm:cxn modelId="{B355D886-F20D-48D5-B031-4506673B626F}" type="presParOf" srcId="{B24672C8-593F-4FE4-BE0D-166980ECEA26}" destId="{BDF4600C-DD33-4AB3-934D-0EC0031E6206}" srcOrd="7" destOrd="0" presId="urn:microsoft.com/office/officeart/2005/8/layout/cycle1"/>
    <dgm:cxn modelId="{BCB3FEEA-7E8A-4C51-88F2-FADF06E355FD}" type="presParOf" srcId="{B24672C8-593F-4FE4-BE0D-166980ECEA26}" destId="{1C0B876D-C4EE-41AE-817B-7FC7722B8622}" srcOrd="8" destOrd="0" presId="urn:microsoft.com/office/officeart/2005/8/layout/cycle1"/>
    <dgm:cxn modelId="{EC1AE7D3-6CD8-432F-BE1F-A547DF923939}" type="presParOf" srcId="{B24672C8-593F-4FE4-BE0D-166980ECEA26}" destId="{65A70D15-ADF3-4CA7-A4D6-92D7F175D970}" srcOrd="9" destOrd="0" presId="urn:microsoft.com/office/officeart/2005/8/layout/cycle1"/>
    <dgm:cxn modelId="{B985A507-926C-4B16-A80C-F9871CBBE5C0}" type="presParOf" srcId="{B24672C8-593F-4FE4-BE0D-166980ECEA26}" destId="{A3E4D3D1-4C1F-4B6D-9402-5106AAE21D79}" srcOrd="10" destOrd="0" presId="urn:microsoft.com/office/officeart/2005/8/layout/cycle1"/>
    <dgm:cxn modelId="{25B1D9FF-C066-499C-9956-3AC243C67EC3}" type="presParOf" srcId="{B24672C8-593F-4FE4-BE0D-166980ECEA26}" destId="{B2D3BE81-A006-42ED-BB3B-9718A9AE9790}" srcOrd="11"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AED23-1154-4CFA-A0CF-FF8CF7BA6E89}">
      <dsp:nvSpPr>
        <dsp:cNvPr id="0" name=""/>
        <dsp:cNvSpPr/>
      </dsp:nvSpPr>
      <dsp:spPr>
        <a:xfrm>
          <a:off x="3333629" y="54142"/>
          <a:ext cx="870952"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i="0" u="none" strike="noStrike" kern="1200" cap="none" baseline="0" noProof="0" dirty="0" smtClean="0">
              <a:solidFill>
                <a:schemeClr val="tx1"/>
              </a:solidFill>
              <a:latin typeface="Calibri Light"/>
              <a:cs typeface="Calibri Light"/>
            </a:rPr>
            <a:t>METHODS AND MEDIA </a:t>
          </a:r>
          <a:r>
            <a:rPr lang="en-GB" sz="1600" b="1" i="0" u="none" strike="noStrike" kern="1200" cap="none" baseline="0" noProof="0" dirty="0">
              <a:solidFill>
                <a:schemeClr val="tx1"/>
              </a:solidFill>
              <a:latin typeface="Calibri Light"/>
              <a:cs typeface="Calibri Light"/>
            </a:rPr>
            <a:t> </a:t>
          </a:r>
          <a:endParaRPr lang="en-US" sz="1600" kern="1200" dirty="0">
            <a:solidFill>
              <a:schemeClr val="tx1"/>
            </a:solidFill>
          </a:endParaRPr>
        </a:p>
      </dsp:txBody>
      <dsp:txXfrm>
        <a:off x="3333629" y="54142"/>
        <a:ext cx="870952" cy="870952"/>
      </dsp:txXfrm>
    </dsp:sp>
    <dsp:sp modelId="{F36B1DAF-7465-4020-A498-2D133D19ED7C}">
      <dsp:nvSpPr>
        <dsp:cNvPr id="0" name=""/>
        <dsp:cNvSpPr/>
      </dsp:nvSpPr>
      <dsp:spPr>
        <a:xfrm>
          <a:off x="1800365" y="-585"/>
          <a:ext cx="2458943" cy="2458943"/>
        </a:xfrm>
        <a:prstGeom prst="circularArrow">
          <a:avLst>
            <a:gd name="adj1" fmla="val 6907"/>
            <a:gd name="adj2" fmla="val 465733"/>
            <a:gd name="adj3" fmla="val 547813"/>
            <a:gd name="adj4" fmla="val 20586454"/>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2625F2-7EB9-4950-A1A7-341C1B1E2428}">
      <dsp:nvSpPr>
        <dsp:cNvPr id="0" name=""/>
        <dsp:cNvSpPr/>
      </dsp:nvSpPr>
      <dsp:spPr>
        <a:xfrm>
          <a:off x="3143243" y="1532678"/>
          <a:ext cx="1251723"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i="0" u="none" strike="noStrike" kern="1200" cap="none" baseline="0" noProof="0" dirty="0" smtClean="0">
              <a:solidFill>
                <a:schemeClr val="tx1"/>
              </a:solidFill>
              <a:latin typeface="Calibri Light"/>
              <a:cs typeface="Calibri Light"/>
            </a:rPr>
            <a:t>ONLINE: PROS AND CONS </a:t>
          </a:r>
          <a:r>
            <a:rPr lang="en-GB" sz="1600" b="1" i="0" u="none" strike="noStrike" kern="1200" cap="none" baseline="0" noProof="0" dirty="0">
              <a:solidFill>
                <a:schemeClr val="tx1"/>
              </a:solidFill>
              <a:latin typeface="Calibri Light"/>
              <a:cs typeface="Calibri Light"/>
            </a:rPr>
            <a:t> </a:t>
          </a:r>
        </a:p>
      </dsp:txBody>
      <dsp:txXfrm>
        <a:off x="3143243" y="1532678"/>
        <a:ext cx="1251723" cy="870952"/>
      </dsp:txXfrm>
    </dsp:sp>
    <dsp:sp modelId="{E0400051-99E3-4038-96B8-8F5060D91822}">
      <dsp:nvSpPr>
        <dsp:cNvPr id="0" name=""/>
        <dsp:cNvSpPr/>
      </dsp:nvSpPr>
      <dsp:spPr>
        <a:xfrm>
          <a:off x="1876715" y="-171039"/>
          <a:ext cx="2458943" cy="2458943"/>
        </a:xfrm>
        <a:prstGeom prst="circularArrow">
          <a:avLst>
            <a:gd name="adj1" fmla="val 6907"/>
            <a:gd name="adj2" fmla="val 465733"/>
            <a:gd name="adj3" fmla="val 5701136"/>
            <a:gd name="adj4" fmla="val 5026363"/>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F4600C-DD33-4AB3-934D-0EC0031E6206}">
      <dsp:nvSpPr>
        <dsp:cNvPr id="0" name=""/>
        <dsp:cNvSpPr/>
      </dsp:nvSpPr>
      <dsp:spPr>
        <a:xfrm>
          <a:off x="1782590" y="1532678"/>
          <a:ext cx="1015956"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kern="1200" dirty="0">
              <a:solidFill>
                <a:schemeClr val="tx1"/>
              </a:solidFill>
              <a:latin typeface="Calibri Light"/>
              <a:cs typeface="Calibri Light"/>
            </a:rPr>
            <a:t> </a:t>
          </a:r>
          <a:r>
            <a:rPr lang="en-GB" sz="1600" b="1" kern="1200" dirty="0" smtClean="0">
              <a:solidFill>
                <a:schemeClr val="tx1"/>
              </a:solidFill>
              <a:latin typeface="Calibri Light"/>
              <a:cs typeface="Calibri Light"/>
            </a:rPr>
            <a:t>FINAL THOUGHTS </a:t>
          </a:r>
          <a:endParaRPr lang="en-GB" sz="1600" b="1" kern="1200" dirty="0">
            <a:solidFill>
              <a:schemeClr val="tx1"/>
            </a:solidFill>
            <a:latin typeface="Calibri Light"/>
            <a:cs typeface="Calibri Light"/>
          </a:endParaRPr>
        </a:p>
      </dsp:txBody>
      <dsp:txXfrm>
        <a:off x="1782590" y="1532678"/>
        <a:ext cx="1015956" cy="870952"/>
      </dsp:txXfrm>
    </dsp:sp>
    <dsp:sp modelId="{1C0B876D-C4EE-41AE-817B-7FC7722B8622}">
      <dsp:nvSpPr>
        <dsp:cNvPr id="0" name=""/>
        <dsp:cNvSpPr/>
      </dsp:nvSpPr>
      <dsp:spPr>
        <a:xfrm>
          <a:off x="1800365" y="-585"/>
          <a:ext cx="2458943" cy="2458943"/>
        </a:xfrm>
        <a:prstGeom prst="circularArrow">
          <a:avLst>
            <a:gd name="adj1" fmla="val 6907"/>
            <a:gd name="adj2" fmla="val 465733"/>
            <a:gd name="adj3" fmla="val 11347813"/>
            <a:gd name="adj4" fmla="val 9786454"/>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4D3D1-4C1F-4B6D-9402-5106AAE21D79}">
      <dsp:nvSpPr>
        <dsp:cNvPr id="0" name=""/>
        <dsp:cNvSpPr/>
      </dsp:nvSpPr>
      <dsp:spPr>
        <a:xfrm>
          <a:off x="1631079" y="54142"/>
          <a:ext cx="1318978"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kern="1200" dirty="0">
              <a:solidFill>
                <a:schemeClr val="tx1"/>
              </a:solidFill>
              <a:latin typeface="Calibri Light"/>
              <a:cs typeface="Calibri Light"/>
            </a:rPr>
            <a:t> </a:t>
          </a:r>
          <a:r>
            <a:rPr lang="en-GB" sz="1600" b="1" kern="1200" dirty="0" smtClean="0">
              <a:solidFill>
                <a:schemeClr val="tx1"/>
              </a:solidFill>
              <a:latin typeface="Calibri Light"/>
              <a:cs typeface="Calibri Light"/>
            </a:rPr>
            <a:t> PROGRAMME </a:t>
          </a:r>
        </a:p>
        <a:p>
          <a:pPr lvl="0" algn="ctr" defTabSz="711200" rtl="0">
            <a:lnSpc>
              <a:spcPct val="90000"/>
            </a:lnSpc>
            <a:spcBef>
              <a:spcPct val="0"/>
            </a:spcBef>
            <a:spcAft>
              <a:spcPct val="35000"/>
            </a:spcAft>
          </a:pPr>
          <a:r>
            <a:rPr lang="en-GB" sz="1600" b="1" kern="1200" dirty="0" smtClean="0">
              <a:solidFill>
                <a:schemeClr val="tx1"/>
              </a:solidFill>
              <a:latin typeface="Calibri Light"/>
              <a:cs typeface="Calibri Light"/>
            </a:rPr>
            <a:t>EXAMPLES  </a:t>
          </a:r>
          <a:r>
            <a:rPr lang="en-GB" sz="1600" b="1" kern="1200" dirty="0">
              <a:solidFill>
                <a:schemeClr val="tx1"/>
              </a:solidFill>
              <a:latin typeface="Calibri Light"/>
              <a:cs typeface="Calibri Light"/>
            </a:rPr>
            <a:t> </a:t>
          </a:r>
        </a:p>
      </dsp:txBody>
      <dsp:txXfrm>
        <a:off x="1631079" y="54142"/>
        <a:ext cx="1318978" cy="870952"/>
      </dsp:txXfrm>
    </dsp:sp>
    <dsp:sp modelId="{B2D3BE81-A006-42ED-BB3B-9718A9AE9790}">
      <dsp:nvSpPr>
        <dsp:cNvPr id="0" name=""/>
        <dsp:cNvSpPr/>
      </dsp:nvSpPr>
      <dsp:spPr>
        <a:xfrm>
          <a:off x="1550020" y="107657"/>
          <a:ext cx="2907307" cy="2458943"/>
        </a:xfrm>
        <a:prstGeom prst="circularArrow">
          <a:avLst>
            <a:gd name="adj1" fmla="val 6907"/>
            <a:gd name="adj2" fmla="val 465733"/>
            <a:gd name="adj3" fmla="val 16747813"/>
            <a:gd name="adj4" fmla="val 15937417"/>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3495" cy="502676"/>
          </a:xfrm>
          <a:prstGeom prst="rect">
            <a:avLst/>
          </a:prstGeom>
        </p:spPr>
        <p:txBody>
          <a:bodyPr vert="horz" lIns="96588" tIns="48294" rIns="96588" bIns="48294" rtlCol="0"/>
          <a:lstStyle>
            <a:lvl1pPr algn="l">
              <a:defRPr sz="1300"/>
            </a:lvl1pPr>
          </a:lstStyle>
          <a:p>
            <a:endParaRPr lang="en-GB"/>
          </a:p>
        </p:txBody>
      </p:sp>
      <p:sp>
        <p:nvSpPr>
          <p:cNvPr id="3" name="Date Placeholder 2"/>
          <p:cNvSpPr>
            <a:spLocks noGrp="1"/>
          </p:cNvSpPr>
          <p:nvPr>
            <p:ph type="dt" idx="1"/>
          </p:nvPr>
        </p:nvSpPr>
        <p:spPr>
          <a:xfrm>
            <a:off x="3899900" y="0"/>
            <a:ext cx="2983495" cy="502676"/>
          </a:xfrm>
          <a:prstGeom prst="rect">
            <a:avLst/>
          </a:prstGeom>
        </p:spPr>
        <p:txBody>
          <a:bodyPr vert="horz" lIns="96588" tIns="48294" rIns="96588" bIns="48294" rtlCol="0"/>
          <a:lstStyle>
            <a:lvl1pPr algn="r">
              <a:defRPr sz="1300"/>
            </a:lvl1pPr>
          </a:lstStyle>
          <a:p>
            <a:fld id="{FAE5BF86-5767-40D3-9B01-1C825C047809}" type="datetimeFigureOut">
              <a:rPr lang="en-GB" smtClean="0"/>
              <a:t>18/09/2021</a:t>
            </a:fld>
            <a:endParaRPr lang="en-GB"/>
          </a:p>
        </p:txBody>
      </p:sp>
      <p:sp>
        <p:nvSpPr>
          <p:cNvPr id="4" name="Slide Image Placeholder 3"/>
          <p:cNvSpPr>
            <a:spLocks noGrp="1" noRot="1" noChangeAspect="1"/>
          </p:cNvSpPr>
          <p:nvPr>
            <p:ph type="sldImg" idx="2"/>
          </p:nvPr>
        </p:nvSpPr>
        <p:spPr>
          <a:xfrm>
            <a:off x="438150" y="1252538"/>
            <a:ext cx="6008688" cy="3381375"/>
          </a:xfrm>
          <a:prstGeom prst="rect">
            <a:avLst/>
          </a:prstGeom>
          <a:noFill/>
          <a:ln w="12700">
            <a:solidFill>
              <a:prstClr val="black"/>
            </a:solidFill>
          </a:ln>
        </p:spPr>
        <p:txBody>
          <a:bodyPr vert="horz" lIns="96588" tIns="48294" rIns="96588" bIns="48294" rtlCol="0" anchor="ctr"/>
          <a:lstStyle/>
          <a:p>
            <a:endParaRPr lang="en-GB"/>
          </a:p>
        </p:txBody>
      </p:sp>
      <p:sp>
        <p:nvSpPr>
          <p:cNvPr id="5" name="Notes Placeholder 4"/>
          <p:cNvSpPr>
            <a:spLocks noGrp="1"/>
          </p:cNvSpPr>
          <p:nvPr>
            <p:ph type="body" sz="quarter" idx="3"/>
          </p:nvPr>
        </p:nvSpPr>
        <p:spPr>
          <a:xfrm>
            <a:off x="688499" y="4821506"/>
            <a:ext cx="5507990" cy="3944868"/>
          </a:xfrm>
          <a:prstGeom prst="rect">
            <a:avLst/>
          </a:prstGeom>
        </p:spPr>
        <p:txBody>
          <a:bodyPr vert="horz" lIns="96588" tIns="48294" rIns="96588" bIns="48294"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6039"/>
            <a:ext cx="2983495" cy="502674"/>
          </a:xfrm>
          <a:prstGeom prst="rect">
            <a:avLst/>
          </a:prstGeom>
        </p:spPr>
        <p:txBody>
          <a:bodyPr vert="horz" lIns="96588" tIns="48294" rIns="96588" bIns="48294" rtlCol="0" anchor="b"/>
          <a:lstStyle>
            <a:lvl1pPr algn="l">
              <a:defRPr sz="1300"/>
            </a:lvl1pPr>
          </a:lstStyle>
          <a:p>
            <a:endParaRPr lang="en-GB"/>
          </a:p>
        </p:txBody>
      </p:sp>
      <p:sp>
        <p:nvSpPr>
          <p:cNvPr id="7" name="Slide Number Placeholder 6"/>
          <p:cNvSpPr>
            <a:spLocks noGrp="1"/>
          </p:cNvSpPr>
          <p:nvPr>
            <p:ph type="sldNum" sz="quarter" idx="5"/>
          </p:nvPr>
        </p:nvSpPr>
        <p:spPr>
          <a:xfrm>
            <a:off x="3899900" y="9516039"/>
            <a:ext cx="2983495" cy="502674"/>
          </a:xfrm>
          <a:prstGeom prst="rect">
            <a:avLst/>
          </a:prstGeom>
        </p:spPr>
        <p:txBody>
          <a:bodyPr vert="horz" lIns="96588" tIns="48294" rIns="96588" bIns="48294" rtlCol="0" anchor="b"/>
          <a:lstStyle>
            <a:lvl1pPr algn="r">
              <a:defRPr sz="1300"/>
            </a:lvl1pPr>
          </a:lstStyle>
          <a:p>
            <a:fld id="{8CCE5B73-6C96-4F8A-B269-A2C22FE8CAC8}" type="slidenum">
              <a:rPr lang="en-GB" smtClean="0"/>
              <a:t>‹#›</a:t>
            </a:fld>
            <a:endParaRPr lang="en-GB"/>
          </a:p>
        </p:txBody>
      </p:sp>
    </p:spTree>
    <p:extLst>
      <p:ext uri="{BB962C8B-B14F-4D97-AF65-F5344CB8AC3E}">
        <p14:creationId xmlns:p14="http://schemas.microsoft.com/office/powerpoint/2010/main" val="180800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Voiceover</a:t>
            </a:r>
            <a:r>
              <a:rPr lang="en-GB" b="1" baseline="0" dirty="0" smtClean="0"/>
              <a:t> </a:t>
            </a:r>
            <a:r>
              <a:rPr lang="en-GB" b="1" dirty="0" smtClean="0"/>
              <a:t>Transcript</a:t>
            </a:r>
            <a:r>
              <a:rPr lang="en-GB" b="1" baseline="0" dirty="0" smtClean="0"/>
              <a:t> </a:t>
            </a:r>
          </a:p>
          <a:p>
            <a:r>
              <a:rPr lang="en-GB" b="1" baseline="0" dirty="0" smtClean="0"/>
              <a:t>Can Technology help educate more and/or better leaders? Niall O’Donnellan here, and that is </a:t>
            </a:r>
            <a:r>
              <a:rPr lang="en-GB" b="1" dirty="0" smtClean="0"/>
              <a:t>my </a:t>
            </a:r>
            <a:r>
              <a:rPr lang="en-GB" b="1" baseline="0" dirty="0" smtClean="0"/>
              <a:t>topic for the Open University H818 Networked Practitioner Conference on 13 February at 12.45 pm. Leaders matter, as we know only too well in these days of change and uncertainty; and so their training and development matters. The specific question addressed is “How is online useful for training leaders?” Come and listen to my talk at the Conference, where I will talk about examples of leadership programmes, their training methods and media, including online, and some final thoughts on conclusions and next steps. Looking forward to you being at the Conference on 13 February at 12.45 pm.  </a:t>
            </a:r>
            <a:endParaRPr lang="en-GB" b="1" dirty="0"/>
          </a:p>
        </p:txBody>
      </p:sp>
      <p:sp>
        <p:nvSpPr>
          <p:cNvPr id="4" name="Slide Number Placeholder 3"/>
          <p:cNvSpPr>
            <a:spLocks noGrp="1"/>
          </p:cNvSpPr>
          <p:nvPr>
            <p:ph type="sldNum" sz="quarter" idx="10"/>
          </p:nvPr>
        </p:nvSpPr>
        <p:spPr/>
        <p:txBody>
          <a:bodyPr/>
          <a:lstStyle/>
          <a:p>
            <a:fld id="{70CD1471-1E54-4FC0-8A93-6CBD96D4C387}" type="slidenum">
              <a:rPr lang="en-GB" smtClean="0"/>
              <a:t>2</a:t>
            </a:fld>
            <a:endParaRPr lang="en-GB" dirty="0"/>
          </a:p>
        </p:txBody>
      </p:sp>
    </p:spTree>
    <p:extLst>
      <p:ext uri="{BB962C8B-B14F-4D97-AF65-F5344CB8AC3E}">
        <p14:creationId xmlns:p14="http://schemas.microsoft.com/office/powerpoint/2010/main" val="678420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18/09/2021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5550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18/09/2021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08314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6E00443-0A7C-4B49-86DF-0A27947DEB13}" type="datetimeFigureOut">
              <a:rPr lang="en-GB" smtClean="0"/>
              <a:t>18/09/2021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771152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E00443-0A7C-4B49-86DF-0A27947DEB13}" type="datetimeFigureOut">
              <a:rPr lang="en-GB" smtClean="0"/>
              <a:t>18/09/2021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416141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E00443-0A7C-4B49-86DF-0A27947DEB13}" type="datetimeFigureOut">
              <a:rPr lang="en-GB" smtClean="0"/>
              <a:t>18/09/2021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592050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E00443-0A7C-4B49-86DF-0A27947DEB13}" type="datetimeFigureOut">
              <a:rPr lang="en-GB" smtClean="0"/>
              <a:t>18/09/2021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036775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00443-0A7C-4B49-86DF-0A27947DEB13}" type="datetimeFigureOut">
              <a:rPr lang="en-GB" smtClean="0"/>
              <a:t>18/09/2021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60622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6E00443-0A7C-4B49-86DF-0A27947DEB13}" type="datetimeFigureOut">
              <a:rPr lang="en-GB" smtClean="0"/>
              <a:t>18/09/2021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92773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6E00443-0A7C-4B49-86DF-0A27947DEB13}" type="datetimeFigureOut">
              <a:rPr lang="en-GB" smtClean="0"/>
              <a:t>18/09/2021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27256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18/09/2021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89455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18/09/2021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70994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00443-0A7C-4B49-86DF-0A27947DEB13}" type="datetimeFigureOut">
              <a:rPr lang="en-GB" smtClean="0"/>
              <a:t>18/09/2021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7FDAE-BBEB-4ED1-B7CA-06AEF4F9CC15}" type="slidenum">
              <a:rPr lang="en-GB" smtClean="0"/>
              <a:t>‹#›</a:t>
            </a:fld>
            <a:endParaRPr lang="en-GB"/>
          </a:p>
        </p:txBody>
      </p:sp>
    </p:spTree>
    <p:extLst>
      <p:ext uri="{BB962C8B-B14F-4D97-AF65-F5344CB8AC3E}">
        <p14:creationId xmlns:p14="http://schemas.microsoft.com/office/powerpoint/2010/main" val="3735831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7.svg"/><Relationship Id="rId3" Type="http://schemas.openxmlformats.org/officeDocument/2006/relationships/slideLayout" Target="../slideLayouts/slideLayout1.xml"/><Relationship Id="rId7" Type="http://schemas.openxmlformats.org/officeDocument/2006/relationships/diagramQuickStyle" Target="../diagrams/quickStyle1.xml"/><Relationship Id="rId2" Type="http://schemas.openxmlformats.org/officeDocument/2006/relationships/video" Target="../media/media1.mp4"/><Relationship Id="rId16" Type="http://schemas.openxmlformats.org/officeDocument/2006/relationships/image" Target="../media/image4.png"/><Relationship Id="rId1" Type="http://schemas.microsoft.com/office/2007/relationships/media" Target="../media/media1.mp4"/><Relationship Id="rId6" Type="http://schemas.openxmlformats.org/officeDocument/2006/relationships/diagramLayout" Target="../diagrams/layout1.xml"/><Relationship Id="rId5" Type="http://schemas.openxmlformats.org/officeDocument/2006/relationships/diagramData" Target="../diagrams/data1.xml"/><Relationship Id="rId15" Type="http://schemas.openxmlformats.org/officeDocument/2006/relationships/image" Target="../media/image3.jpeg"/><Relationship Id="rId10" Type="http://schemas.openxmlformats.org/officeDocument/2006/relationships/image" Target="../media/image1.png"/><Relationship Id="rId4" Type="http://schemas.openxmlformats.org/officeDocument/2006/relationships/notesSlide" Target="../notesSlides/notesSlide1.xml"/><Relationship Id="rId9" Type="http://schemas.microsoft.com/office/2007/relationships/diagramDrawing" Target="../diagrams/drawing1.xml"/><Relationship Id="rId1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4311" y="538075"/>
            <a:ext cx="9144000" cy="2586126"/>
          </a:xfrm>
        </p:spPr>
        <p:txBody>
          <a:bodyPr>
            <a:normAutofit/>
          </a:bodyPr>
          <a:lstStyle/>
          <a:p>
            <a:r>
              <a:rPr lang="en-GB" dirty="0" smtClean="0"/>
              <a:t>CAN TECHNOLOGY HELP EDUCATE MORE AND/OR BETTER LEADERS? </a:t>
            </a:r>
            <a:endParaRPr lang="en-GB" dirty="0"/>
          </a:p>
        </p:txBody>
      </p:sp>
      <p:sp>
        <p:nvSpPr>
          <p:cNvPr id="3" name="Subtitle 2"/>
          <p:cNvSpPr>
            <a:spLocks noGrp="1"/>
          </p:cNvSpPr>
          <p:nvPr>
            <p:ph type="subTitle" idx="1"/>
          </p:nvPr>
        </p:nvSpPr>
        <p:spPr>
          <a:xfrm>
            <a:off x="1422400" y="3929416"/>
            <a:ext cx="9144000" cy="1655762"/>
          </a:xfrm>
        </p:spPr>
        <p:txBody>
          <a:bodyPr/>
          <a:lstStyle/>
          <a:p>
            <a:endParaRPr lang="en-GB" dirty="0"/>
          </a:p>
        </p:txBody>
      </p:sp>
    </p:spTree>
    <p:extLst>
      <p:ext uri="{BB962C8B-B14F-4D97-AF65-F5344CB8AC3E}">
        <p14:creationId xmlns:p14="http://schemas.microsoft.com/office/powerpoint/2010/main" val="4241208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068" y="271923"/>
            <a:ext cx="11639006" cy="708089"/>
          </a:xfrm>
        </p:spPr>
        <p:txBody>
          <a:bodyPr anchor="b">
            <a:noAutofit/>
          </a:bodyPr>
          <a:lstStyle/>
          <a:p>
            <a:r>
              <a:rPr lang="en-GB" sz="3600" b="1" dirty="0" smtClean="0">
                <a:solidFill>
                  <a:schemeClr val="tx1"/>
                </a:solidFill>
                <a:cs typeface="Calibri Light"/>
              </a:rPr>
              <a:t>Can Technology help educate more and/or better Leaders? </a:t>
            </a:r>
            <a:endParaRPr lang="en-GB" sz="3600" b="1" dirty="0">
              <a:solidFill>
                <a:schemeClr val="tx1"/>
              </a:solidFill>
              <a:cs typeface="Calibri Light"/>
            </a:endParaRPr>
          </a:p>
        </p:txBody>
      </p:sp>
      <p:sp>
        <p:nvSpPr>
          <p:cNvPr id="3" name="Subtitle 2"/>
          <p:cNvSpPr>
            <a:spLocks noGrp="1"/>
          </p:cNvSpPr>
          <p:nvPr>
            <p:ph type="subTitle" idx="1"/>
          </p:nvPr>
        </p:nvSpPr>
        <p:spPr>
          <a:xfrm>
            <a:off x="222067" y="3712138"/>
            <a:ext cx="5957060" cy="1972197"/>
          </a:xfrm>
        </p:spPr>
        <p:txBody>
          <a:bodyPr anchor="t">
            <a:normAutofit/>
          </a:bodyPr>
          <a:lstStyle/>
          <a:p>
            <a:pPr algn="l"/>
            <a:r>
              <a:rPr lang="en-GB" sz="2000" dirty="0" smtClean="0">
                <a:solidFill>
                  <a:srgbClr val="FF0000"/>
                </a:solidFill>
                <a:cs typeface="Calibri"/>
              </a:rPr>
              <a:t>OU H818 The networked practitioner online conference </a:t>
            </a:r>
          </a:p>
          <a:p>
            <a:pPr algn="l"/>
            <a:r>
              <a:rPr lang="en-GB" sz="2000" dirty="0" smtClean="0">
                <a:solidFill>
                  <a:srgbClr val="FF0000"/>
                </a:solidFill>
                <a:cs typeface="Calibri"/>
              </a:rPr>
              <a:t>Niall </a:t>
            </a:r>
            <a:r>
              <a:rPr lang="en-GB" sz="2000" dirty="0">
                <a:solidFill>
                  <a:srgbClr val="FF0000"/>
                </a:solidFill>
                <a:cs typeface="Calibri"/>
              </a:rPr>
              <a:t>O'Donnellan </a:t>
            </a:r>
            <a:endParaRPr lang="en-GB" dirty="0">
              <a:solidFill>
                <a:srgbClr val="FF0000"/>
              </a:solidFill>
            </a:endParaRPr>
          </a:p>
          <a:p>
            <a:pPr algn="l"/>
            <a:r>
              <a:rPr lang="en-GB" sz="2000" dirty="0" smtClean="0">
                <a:solidFill>
                  <a:srgbClr val="FF0000"/>
                </a:solidFill>
                <a:cs typeface="Calibri"/>
              </a:rPr>
              <a:t>13 </a:t>
            </a:r>
            <a:r>
              <a:rPr lang="en-GB" sz="2000" dirty="0">
                <a:solidFill>
                  <a:srgbClr val="FF0000"/>
                </a:solidFill>
                <a:cs typeface="Calibri"/>
              </a:rPr>
              <a:t>Feb 2020 </a:t>
            </a:r>
            <a:r>
              <a:rPr lang="en-GB" sz="2000" dirty="0" smtClean="0">
                <a:solidFill>
                  <a:srgbClr val="FF0000"/>
                </a:solidFill>
                <a:cs typeface="Calibri"/>
              </a:rPr>
              <a:t>@ 12.45 PM</a:t>
            </a:r>
          </a:p>
          <a:p>
            <a:pPr algn="l"/>
            <a:endParaRPr lang="en-GB" sz="2000" dirty="0">
              <a:solidFill>
                <a:srgbClr val="FF0000"/>
              </a:solidFill>
              <a:cs typeface="Calibri"/>
            </a:endParaRPr>
          </a:p>
        </p:txBody>
      </p:sp>
      <p:graphicFrame>
        <p:nvGraphicFramePr>
          <p:cNvPr id="5" name="Diagram 5">
            <a:extLst>
              <a:ext uri="{FF2B5EF4-FFF2-40B4-BE49-F238E27FC236}">
                <a16:creationId xmlns:a16="http://schemas.microsoft.com/office/drawing/2014/main" id="{8F5FF082-7BFB-4595-B656-55B53D42AFA4}"/>
              </a:ext>
            </a:extLst>
          </p:cNvPr>
          <p:cNvGraphicFramePr/>
          <p:nvPr>
            <p:extLst/>
          </p:nvPr>
        </p:nvGraphicFramePr>
        <p:xfrm>
          <a:off x="5621310" y="3624372"/>
          <a:ext cx="6026047" cy="2457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51" name="Graphic 1651" descr="Business Growth">
            <a:extLst>
              <a:ext uri="{FF2B5EF4-FFF2-40B4-BE49-F238E27FC236}">
                <a16:creationId xmlns:a16="http://schemas.microsoft.com/office/drawing/2014/main" id="{7038F9A8-0174-48A9-ADE4-7357FFD5A9CC}"/>
              </a:ext>
            </a:extLst>
          </p:cNvPr>
          <p:cNvPicPr>
            <a:picLocks noChangeAspect="1"/>
          </p:cNvPicPr>
          <p:nvPr/>
        </p:nvPicPr>
        <p:blipFill>
          <a:blip r:embed="rId10">
            <a:extLst>
              <a:ext uri="{96DAC541-7B7A-43D3-8B79-37D633B846F1}">
                <asvg:svgBlip xmlns:asvg="http://schemas.microsoft.com/office/drawing/2016/SVG/main" xmlns="" r:embed="rId13"/>
              </a:ext>
            </a:extLst>
          </a:blip>
          <a:stretch>
            <a:fillRect/>
          </a:stretch>
        </p:blipFill>
        <p:spPr>
          <a:xfrm>
            <a:off x="4572001" y="1009659"/>
            <a:ext cx="1156084" cy="940930"/>
          </a:xfrm>
          <a:prstGeom prst="rect">
            <a:avLst/>
          </a:prstGeom>
        </p:spPr>
      </p:pic>
      <p:sp>
        <p:nvSpPr>
          <p:cNvPr id="3778" name="TextBox 3777">
            <a:extLst>
              <a:ext uri="{FF2B5EF4-FFF2-40B4-BE49-F238E27FC236}">
                <a16:creationId xmlns:a16="http://schemas.microsoft.com/office/drawing/2014/main" id="{8CD073BE-1B57-487C-9623-D9C3047AFE35}"/>
              </a:ext>
            </a:extLst>
          </p:cNvPr>
          <p:cNvSpPr txBox="1"/>
          <p:nvPr/>
        </p:nvSpPr>
        <p:spPr>
          <a:xfrm>
            <a:off x="104503" y="4962595"/>
            <a:ext cx="12087497"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b="1" dirty="0" smtClean="0"/>
          </a:p>
          <a:p>
            <a:endParaRPr lang="en-GB" b="1" dirty="0"/>
          </a:p>
          <a:p>
            <a:endParaRPr lang="en-GB" b="1" dirty="0" smtClean="0"/>
          </a:p>
          <a:p>
            <a:r>
              <a:rPr lang="en-GB" b="1" dirty="0" smtClean="0"/>
              <a:t>Sources</a:t>
            </a:r>
            <a:endParaRPr lang="en-GB" b="1" dirty="0"/>
          </a:p>
          <a:p>
            <a:r>
              <a:rPr lang="en-GB" sz="1400" dirty="0" err="1" smtClean="0">
                <a:cs typeface="Calibri"/>
              </a:rPr>
              <a:t>Powerpoint</a:t>
            </a:r>
            <a:r>
              <a:rPr lang="en-GB" sz="1400" dirty="0" smtClean="0">
                <a:cs typeface="Calibri"/>
              </a:rPr>
              <a:t> Smart </a:t>
            </a:r>
            <a:r>
              <a:rPr lang="en-GB" sz="1400" dirty="0">
                <a:cs typeface="Calibri"/>
              </a:rPr>
              <a:t>A</a:t>
            </a:r>
            <a:r>
              <a:rPr lang="en-GB" sz="1400" dirty="0" smtClean="0">
                <a:cs typeface="Calibri"/>
              </a:rPr>
              <a:t>rt; </a:t>
            </a:r>
            <a:r>
              <a:rPr lang="en-GB" sz="1400" dirty="0" err="1" smtClean="0">
                <a:cs typeface="Calibri"/>
              </a:rPr>
              <a:t>Shelah</a:t>
            </a:r>
            <a:r>
              <a:rPr lang="en-GB" sz="1400" dirty="0" smtClean="0">
                <a:cs typeface="Calibri"/>
              </a:rPr>
              <a:t> Craighead</a:t>
            </a:r>
            <a:r>
              <a:rPr lang="en-GB" sz="1400" dirty="0">
                <a:cs typeface="Calibri"/>
              </a:rPr>
              <a:t> </a:t>
            </a:r>
            <a:r>
              <a:rPr lang="en-GB" sz="1400" dirty="0" smtClean="0">
                <a:cs typeface="Calibri"/>
              </a:rPr>
              <a:t>White House Public Domain; </a:t>
            </a:r>
            <a:r>
              <a:rPr lang="en-GB" sz="1400" dirty="0" err="1" smtClean="0">
                <a:cs typeface="Calibri"/>
              </a:rPr>
              <a:t>Raimond</a:t>
            </a:r>
            <a:r>
              <a:rPr lang="en-GB" sz="1400" dirty="0" smtClean="0">
                <a:cs typeface="Calibri"/>
              </a:rPr>
              <a:t> Spekking/cc By-sa.40 (via Wikipedia);</a:t>
            </a:r>
            <a:r>
              <a:rPr lang="en-GB" sz="1400" dirty="0">
                <a:cs typeface="Calibri"/>
              </a:rPr>
              <a:t> </a:t>
            </a:r>
            <a:r>
              <a:rPr lang="en-GB" sz="1400" dirty="0" smtClean="0"/>
              <a:t>Jenkins </a:t>
            </a:r>
            <a:r>
              <a:rPr lang="en-GB" sz="1400" dirty="0"/>
              <a:t>D.M. (2016) </a:t>
            </a:r>
            <a:r>
              <a:rPr lang="en-GB" sz="1400" i="1" dirty="0"/>
              <a:t>"Teaching Leadership Online: An Exploratory Study of Instructional and Assessment Strategy Use"</a:t>
            </a:r>
            <a:r>
              <a:rPr lang="en-GB" sz="1400" dirty="0"/>
              <a:t> Journal of Leadership Education Vol 15 (2) 129-149 </a:t>
            </a:r>
          </a:p>
          <a:p>
            <a:endParaRPr lang="en-GB" sz="1400" dirty="0" smtClean="0">
              <a:cs typeface="Calibri"/>
            </a:endParaRPr>
          </a:p>
          <a:p>
            <a:endParaRPr lang="en-GB" sz="1400" dirty="0">
              <a:cs typeface="Calibri"/>
            </a:endParaRPr>
          </a:p>
        </p:txBody>
      </p:sp>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42655" y="1662543"/>
            <a:ext cx="691539" cy="766443"/>
          </a:xfrm>
          <a:prstGeom prst="rect">
            <a:avLst/>
          </a:prstGeom>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76770" y="1662544"/>
            <a:ext cx="679048" cy="766443"/>
          </a:xfrm>
          <a:prstGeom prst="rect">
            <a:avLst/>
          </a:prstGeom>
        </p:spPr>
      </p:pic>
      <p:sp>
        <p:nvSpPr>
          <p:cNvPr id="12" name="TextBox 11"/>
          <p:cNvSpPr txBox="1"/>
          <p:nvPr/>
        </p:nvSpPr>
        <p:spPr>
          <a:xfrm>
            <a:off x="0" y="1410384"/>
            <a:ext cx="4916774" cy="369332"/>
          </a:xfrm>
          <a:prstGeom prst="rect">
            <a:avLst/>
          </a:prstGeom>
          <a:noFill/>
        </p:spPr>
        <p:txBody>
          <a:bodyPr wrap="square" rtlCol="0">
            <a:spAutoFit/>
          </a:bodyPr>
          <a:lstStyle/>
          <a:p>
            <a:r>
              <a:rPr lang="en-GB" dirty="0" smtClean="0"/>
              <a:t> </a:t>
            </a:r>
            <a:r>
              <a:rPr lang="en-GB" b="1" dirty="0" smtClean="0"/>
              <a:t>LEADERS MATTER  …..                AT ALL LEVELS!! </a:t>
            </a:r>
            <a:endParaRPr lang="en-GB" b="1" dirty="0"/>
          </a:p>
        </p:txBody>
      </p:sp>
      <p:sp>
        <p:nvSpPr>
          <p:cNvPr id="9" name="TextBox 8"/>
          <p:cNvSpPr txBox="1"/>
          <p:nvPr/>
        </p:nvSpPr>
        <p:spPr>
          <a:xfrm>
            <a:off x="6400800" y="3342807"/>
            <a:ext cx="5460274" cy="369332"/>
          </a:xfrm>
          <a:prstGeom prst="rect">
            <a:avLst/>
          </a:prstGeom>
          <a:noFill/>
        </p:spPr>
        <p:txBody>
          <a:bodyPr wrap="square" rtlCol="0">
            <a:spAutoFit/>
          </a:bodyPr>
          <a:lstStyle/>
          <a:p>
            <a:r>
              <a:rPr lang="en-GB" dirty="0" smtClean="0"/>
              <a:t> </a:t>
            </a:r>
            <a:r>
              <a:rPr lang="en-GB" b="1" dirty="0" smtClean="0"/>
              <a:t>WHAT WILL WE TALK ABOUT? </a:t>
            </a:r>
            <a:endParaRPr lang="en-GB" b="1" dirty="0"/>
          </a:p>
        </p:txBody>
      </p:sp>
      <p:sp>
        <p:nvSpPr>
          <p:cNvPr id="10" name="TextBox 9"/>
          <p:cNvSpPr txBox="1"/>
          <p:nvPr/>
        </p:nvSpPr>
        <p:spPr>
          <a:xfrm>
            <a:off x="5621309" y="1410384"/>
            <a:ext cx="6239765" cy="369332"/>
          </a:xfrm>
          <a:prstGeom prst="rect">
            <a:avLst/>
          </a:prstGeom>
          <a:noFill/>
        </p:spPr>
        <p:txBody>
          <a:bodyPr wrap="square" rtlCol="0">
            <a:spAutoFit/>
          </a:bodyPr>
          <a:lstStyle/>
          <a:p>
            <a:r>
              <a:rPr lang="en-GB" b="1" dirty="0" smtClean="0"/>
              <a:t>QUESTION: HOW IS ONLINE USEFUL FOR TRAINING LEADERS? </a:t>
            </a:r>
            <a:endParaRPr lang="en-GB" b="1" dirty="0"/>
          </a:p>
        </p:txBody>
      </p:sp>
      <p:sp>
        <p:nvSpPr>
          <p:cNvPr id="11" name="TextBox 10"/>
          <p:cNvSpPr txBox="1"/>
          <p:nvPr/>
        </p:nvSpPr>
        <p:spPr>
          <a:xfrm>
            <a:off x="104503" y="3342807"/>
            <a:ext cx="5516806" cy="369332"/>
          </a:xfrm>
          <a:prstGeom prst="rect">
            <a:avLst/>
          </a:prstGeom>
          <a:noFill/>
        </p:spPr>
        <p:txBody>
          <a:bodyPr wrap="square" rtlCol="0">
            <a:spAutoFit/>
          </a:bodyPr>
          <a:lstStyle/>
          <a:p>
            <a:r>
              <a:rPr lang="en-GB" b="1" dirty="0" smtClean="0"/>
              <a:t>HEAR SOME INSIGHTS ON THIS QUESTION AT </a:t>
            </a:r>
            <a:endParaRPr lang="en-GB" b="1" dirty="0"/>
          </a:p>
        </p:txBody>
      </p:sp>
      <p:pic>
        <p:nvPicPr>
          <p:cNvPr id="4" name="20200103_114848_1605244930017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6"/>
          <a:stretch>
            <a:fillRect/>
          </a:stretch>
        </p:blipFill>
        <p:spPr>
          <a:xfrm rot="5400000">
            <a:off x="3696802" y="4187362"/>
            <a:ext cx="1648181" cy="1830435"/>
          </a:xfrm>
          <a:prstGeom prst="rect">
            <a:avLst/>
          </a:prstGeom>
        </p:spPr>
      </p:pic>
      <p:sp>
        <p:nvSpPr>
          <p:cNvPr id="14" name="TextBox 13"/>
          <p:cNvSpPr txBox="1"/>
          <p:nvPr/>
        </p:nvSpPr>
        <p:spPr>
          <a:xfrm>
            <a:off x="222067" y="4821382"/>
            <a:ext cx="2798224" cy="523220"/>
          </a:xfrm>
          <a:prstGeom prst="rect">
            <a:avLst/>
          </a:prstGeom>
          <a:noFill/>
        </p:spPr>
        <p:txBody>
          <a:bodyPr wrap="square" rtlCol="0">
            <a:spAutoFit/>
          </a:bodyPr>
          <a:lstStyle/>
          <a:p>
            <a:r>
              <a:rPr lang="en-GB" sz="1400" b="1" dirty="0" smtClean="0"/>
              <a:t>View Notes for </a:t>
            </a:r>
            <a:r>
              <a:rPr lang="en-GB" sz="1400" b="1" dirty="0"/>
              <a:t>Video </a:t>
            </a:r>
            <a:r>
              <a:rPr lang="en-GB" sz="1400" b="1" dirty="0" smtClean="0"/>
              <a:t>Transcript!</a:t>
            </a:r>
            <a:endParaRPr lang="en-GB" sz="1400" b="1" dirty="0"/>
          </a:p>
          <a:p>
            <a:r>
              <a:rPr lang="en-GB" sz="1400" b="1" dirty="0" smtClean="0"/>
              <a:t> </a:t>
            </a:r>
            <a:endParaRPr lang="en-GB" sz="1400" b="1" dirty="0"/>
          </a:p>
        </p:txBody>
      </p:sp>
    </p:spTree>
    <p:extLst>
      <p:ext uri="{BB962C8B-B14F-4D97-AF65-F5344CB8AC3E}">
        <p14:creationId xmlns:p14="http://schemas.microsoft.com/office/powerpoint/2010/main" val="2471464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CAN TECHNOLOGY HELP EDUCATE MORE AND/OR BETTER LEADERS? </a:t>
            </a:r>
          </a:p>
        </p:txBody>
      </p:sp>
      <p:sp>
        <p:nvSpPr>
          <p:cNvPr id="3" name="Content Placeholder 2"/>
          <p:cNvSpPr>
            <a:spLocks noGrp="1"/>
          </p:cNvSpPr>
          <p:nvPr>
            <p:ph sz="half" idx="1"/>
          </p:nvPr>
        </p:nvSpPr>
        <p:spPr/>
        <p:txBody>
          <a:bodyPr>
            <a:normAutofit fontScale="92500" lnSpcReduction="20000"/>
          </a:bodyPr>
          <a:lstStyle/>
          <a:p>
            <a:pPr marL="0" indent="0">
              <a:buNone/>
            </a:pPr>
            <a:r>
              <a:rPr lang="en-GB" b="1" dirty="0" smtClean="0"/>
              <a:t>APPROACH  </a:t>
            </a:r>
          </a:p>
          <a:p>
            <a:r>
              <a:rPr lang="en-GB" dirty="0" smtClean="0"/>
              <a:t>Literature Review </a:t>
            </a:r>
          </a:p>
          <a:p>
            <a:r>
              <a:rPr lang="en-GB" dirty="0"/>
              <a:t>Comparison of </a:t>
            </a:r>
            <a:r>
              <a:rPr lang="en-GB" dirty="0" smtClean="0"/>
              <a:t>courses, in common framework </a:t>
            </a:r>
          </a:p>
          <a:p>
            <a:r>
              <a:rPr lang="en-GB" dirty="0" smtClean="0"/>
              <a:t>Interviews with course organisers,</a:t>
            </a:r>
          </a:p>
          <a:p>
            <a:r>
              <a:rPr lang="en-GB" dirty="0" smtClean="0"/>
              <a:t>Interviews with other thought-leaders</a:t>
            </a:r>
          </a:p>
          <a:p>
            <a:r>
              <a:rPr lang="en-GB" dirty="0" smtClean="0"/>
              <a:t>Reflection </a:t>
            </a:r>
          </a:p>
          <a:p>
            <a:endParaRPr lang="en-GB" dirty="0"/>
          </a:p>
        </p:txBody>
      </p:sp>
      <p:sp>
        <p:nvSpPr>
          <p:cNvPr id="4" name="Content Placeholder 3"/>
          <p:cNvSpPr>
            <a:spLocks noGrp="1"/>
          </p:cNvSpPr>
          <p:nvPr>
            <p:ph sz="half" idx="2"/>
          </p:nvPr>
        </p:nvSpPr>
        <p:spPr/>
        <p:txBody>
          <a:bodyPr>
            <a:normAutofit fontScale="92500" lnSpcReduction="20000"/>
          </a:bodyPr>
          <a:lstStyle/>
          <a:p>
            <a:pPr marL="0" indent="0">
              <a:buNone/>
            </a:pPr>
            <a:r>
              <a:rPr lang="en-GB" b="1" dirty="0" smtClean="0"/>
              <a:t>AGENDA</a:t>
            </a:r>
            <a:r>
              <a:rPr lang="en-GB" dirty="0" smtClean="0"/>
              <a:t> </a:t>
            </a:r>
          </a:p>
          <a:p>
            <a:r>
              <a:rPr lang="en-GB" dirty="0" smtClean="0"/>
              <a:t>Introduction </a:t>
            </a:r>
          </a:p>
          <a:p>
            <a:r>
              <a:rPr lang="en-GB" dirty="0" smtClean="0"/>
              <a:t>Learnings from the Literature Review </a:t>
            </a:r>
            <a:endParaRPr lang="en-GB" dirty="0"/>
          </a:p>
          <a:p>
            <a:r>
              <a:rPr lang="en-GB" dirty="0" smtClean="0"/>
              <a:t>Examples </a:t>
            </a:r>
            <a:r>
              <a:rPr lang="en-GB" dirty="0"/>
              <a:t>of leadership development courses,  </a:t>
            </a:r>
          </a:p>
          <a:p>
            <a:r>
              <a:rPr lang="en-GB" dirty="0" smtClean="0"/>
              <a:t>Methods </a:t>
            </a:r>
            <a:r>
              <a:rPr lang="en-GB" dirty="0"/>
              <a:t>and media in </a:t>
            </a:r>
            <a:r>
              <a:rPr lang="en-GB" dirty="0" smtClean="0"/>
              <a:t>education</a:t>
            </a:r>
          </a:p>
          <a:p>
            <a:r>
              <a:rPr lang="en-GB" dirty="0" smtClean="0"/>
              <a:t>Comparison of some courses </a:t>
            </a:r>
          </a:p>
          <a:p>
            <a:r>
              <a:rPr lang="en-GB" dirty="0" smtClean="0"/>
              <a:t>Pros </a:t>
            </a:r>
            <a:r>
              <a:rPr lang="en-GB" dirty="0"/>
              <a:t>and cons of </a:t>
            </a:r>
            <a:r>
              <a:rPr lang="en-GB" dirty="0" smtClean="0"/>
              <a:t>on-line </a:t>
            </a:r>
            <a:endParaRPr lang="en-GB" dirty="0"/>
          </a:p>
          <a:p>
            <a:r>
              <a:rPr lang="en-GB" dirty="0" smtClean="0"/>
              <a:t>Initial Conclusions  </a:t>
            </a:r>
            <a:endParaRPr lang="en-GB" dirty="0"/>
          </a:p>
          <a:p>
            <a:r>
              <a:rPr lang="en-GB" dirty="0" smtClean="0"/>
              <a:t>Further </a:t>
            </a:r>
            <a:r>
              <a:rPr lang="en-GB" dirty="0"/>
              <a:t>work and final </a:t>
            </a:r>
            <a:r>
              <a:rPr lang="en-GB" dirty="0" smtClean="0"/>
              <a:t>thoughts  </a:t>
            </a:r>
            <a:endParaRPr lang="en-GB" dirty="0"/>
          </a:p>
          <a:p>
            <a:endParaRPr lang="en-GB" dirty="0"/>
          </a:p>
          <a:p>
            <a:endParaRPr lang="en-GB" dirty="0"/>
          </a:p>
        </p:txBody>
      </p:sp>
    </p:spTree>
    <p:extLst>
      <p:ext uri="{BB962C8B-B14F-4D97-AF65-F5344CB8AC3E}">
        <p14:creationId xmlns:p14="http://schemas.microsoft.com/office/powerpoint/2010/main" val="4104566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59" y="365125"/>
            <a:ext cx="11351623" cy="1325563"/>
          </a:xfrm>
        </p:spPr>
        <p:txBody>
          <a:bodyPr/>
          <a:lstStyle/>
          <a:p>
            <a:r>
              <a:rPr lang="en-GB" dirty="0" smtClean="0"/>
              <a:t>What do we already know - Literature review 1  </a:t>
            </a:r>
            <a:endParaRPr lang="en-GB" dirty="0"/>
          </a:p>
        </p:txBody>
      </p:sp>
      <p:sp>
        <p:nvSpPr>
          <p:cNvPr id="3" name="Content Placeholder 2"/>
          <p:cNvSpPr>
            <a:spLocks noGrp="1"/>
          </p:cNvSpPr>
          <p:nvPr>
            <p:ph idx="1"/>
          </p:nvPr>
        </p:nvSpPr>
        <p:spPr>
          <a:xfrm>
            <a:off x="838200" y="1319349"/>
            <a:ext cx="10515600" cy="5394960"/>
          </a:xfrm>
        </p:spPr>
        <p:txBody>
          <a:bodyPr>
            <a:normAutofit fontScale="92500"/>
          </a:bodyPr>
          <a:lstStyle/>
          <a:p>
            <a:pPr marL="0" indent="0">
              <a:buNone/>
            </a:pPr>
            <a:r>
              <a:rPr lang="en-GB" dirty="0" err="1" smtClean="0"/>
              <a:t>Moldoveanu</a:t>
            </a:r>
            <a:r>
              <a:rPr lang="en-GB" dirty="0" smtClean="0"/>
              <a:t> </a:t>
            </a:r>
            <a:r>
              <a:rPr lang="en-GB" dirty="0"/>
              <a:t>and </a:t>
            </a:r>
            <a:r>
              <a:rPr lang="en-GB" dirty="0" err="1"/>
              <a:t>Narayandas</a:t>
            </a:r>
            <a:r>
              <a:rPr lang="en-GB" dirty="0"/>
              <a:t> (2019</a:t>
            </a:r>
            <a:r>
              <a:rPr lang="en-IE" dirty="0"/>
              <a:t> </a:t>
            </a:r>
            <a:r>
              <a:rPr lang="en-GB" dirty="0" smtClean="0"/>
              <a:t>) conclude that the </a:t>
            </a:r>
            <a:r>
              <a:rPr lang="en-GB" dirty="0"/>
              <a:t>rapid digitalisation of content and interaction is </a:t>
            </a:r>
            <a:r>
              <a:rPr lang="en-GB" dirty="0" smtClean="0"/>
              <a:t>reshaping </a:t>
            </a:r>
            <a:r>
              <a:rPr lang="en-GB" dirty="0"/>
              <a:t>the leadership development industry </a:t>
            </a:r>
            <a:endParaRPr lang="en-GB" dirty="0" smtClean="0"/>
          </a:p>
          <a:p>
            <a:pPr lvl="1"/>
            <a:r>
              <a:rPr lang="en-GB" b="1" dirty="0" smtClean="0"/>
              <a:t>disaggregation</a:t>
            </a:r>
            <a:r>
              <a:rPr lang="en-GB" dirty="0" smtClean="0"/>
              <a:t> of low-cost (lectures</a:t>
            </a:r>
            <a:r>
              <a:rPr lang="en-GB" dirty="0"/>
              <a:t>, cases, exercises etc.) from </a:t>
            </a:r>
            <a:r>
              <a:rPr lang="en-GB" dirty="0" smtClean="0"/>
              <a:t>high-cost </a:t>
            </a:r>
            <a:r>
              <a:rPr lang="en-GB" dirty="0"/>
              <a:t>elements (personalised coaching, project-based learning and feedback </a:t>
            </a:r>
            <a:r>
              <a:rPr lang="en-GB" dirty="0" smtClean="0"/>
              <a:t>groups </a:t>
            </a:r>
            <a:r>
              <a:rPr lang="en-GB" dirty="0"/>
              <a:t>sessions</a:t>
            </a:r>
            <a:r>
              <a:rPr lang="en-GB" dirty="0" smtClean="0"/>
              <a:t>);</a:t>
            </a:r>
          </a:p>
          <a:p>
            <a:pPr lvl="1"/>
            <a:r>
              <a:rPr lang="en-GB" dirty="0" smtClean="0"/>
              <a:t>much easier </a:t>
            </a:r>
            <a:r>
              <a:rPr lang="en-GB" dirty="0"/>
              <a:t>to </a:t>
            </a:r>
            <a:r>
              <a:rPr lang="en-GB" dirty="0" smtClean="0"/>
              <a:t>involve more </a:t>
            </a:r>
            <a:r>
              <a:rPr lang="en-GB" dirty="0"/>
              <a:t>people, with </a:t>
            </a:r>
            <a:r>
              <a:rPr lang="en-GB" b="1" dirty="0" smtClean="0"/>
              <a:t>less </a:t>
            </a:r>
            <a:r>
              <a:rPr lang="en-GB" b="1" dirty="0"/>
              <a:t>costs </a:t>
            </a:r>
            <a:r>
              <a:rPr lang="en-GB" dirty="0"/>
              <a:t>in both time and expense, </a:t>
            </a:r>
            <a:endParaRPr lang="en-GB" dirty="0" smtClean="0"/>
          </a:p>
          <a:p>
            <a:pPr lvl="1"/>
            <a:r>
              <a:rPr lang="en-GB" b="1" dirty="0"/>
              <a:t>d</a:t>
            </a:r>
            <a:r>
              <a:rPr lang="en-GB" b="1" dirty="0" smtClean="0"/>
              <a:t>isintermediation</a:t>
            </a:r>
            <a:r>
              <a:rPr lang="en-GB" dirty="0"/>
              <a:t>, with companies </a:t>
            </a:r>
            <a:r>
              <a:rPr lang="en-GB" dirty="0" smtClean="0"/>
              <a:t>going </a:t>
            </a:r>
            <a:r>
              <a:rPr lang="en-GB" dirty="0"/>
              <a:t>directly to high-quality teachers, learning experiences and modules, and not be limited to a take-all or nothing approach </a:t>
            </a:r>
            <a:r>
              <a:rPr lang="en-GB" dirty="0" smtClean="0"/>
              <a:t>BUT </a:t>
            </a:r>
          </a:p>
          <a:p>
            <a:pPr lvl="1"/>
            <a:r>
              <a:rPr lang="en-GB" dirty="0" smtClean="0"/>
              <a:t>if </a:t>
            </a:r>
            <a:r>
              <a:rPr lang="en-GB" dirty="0"/>
              <a:t>digitalisation, </a:t>
            </a:r>
            <a:r>
              <a:rPr lang="en-GB" dirty="0" err="1"/>
              <a:t>elearning</a:t>
            </a:r>
            <a:r>
              <a:rPr lang="en-GB" dirty="0"/>
              <a:t> and online is </a:t>
            </a:r>
            <a:r>
              <a:rPr lang="en-GB" sz="3000" b="1" dirty="0" smtClean="0"/>
              <a:t>just</a:t>
            </a:r>
            <a:r>
              <a:rPr lang="en-GB" dirty="0" smtClean="0"/>
              <a:t> </a:t>
            </a:r>
            <a:r>
              <a:rPr lang="en-GB" dirty="0"/>
              <a:t>the </a:t>
            </a:r>
            <a:r>
              <a:rPr lang="en-GB" sz="2200" dirty="0"/>
              <a:t>use</a:t>
            </a:r>
            <a:r>
              <a:rPr lang="en-GB" dirty="0"/>
              <a:t> of remote learning </a:t>
            </a:r>
            <a:r>
              <a:rPr lang="en-GB" dirty="0" smtClean="0"/>
              <a:t>platforms, it facilitates transfer of </a:t>
            </a:r>
            <a:r>
              <a:rPr lang="en-GB" b="1" dirty="0" smtClean="0"/>
              <a:t>functional but not relational</a:t>
            </a:r>
            <a:r>
              <a:rPr lang="en-GB" dirty="0"/>
              <a:t>, affective and collaborative </a:t>
            </a:r>
            <a:r>
              <a:rPr lang="en-GB" dirty="0" smtClean="0"/>
              <a:t>skills </a:t>
            </a:r>
          </a:p>
          <a:p>
            <a:pPr lvl="1"/>
            <a:r>
              <a:rPr lang="en-GB" dirty="0" smtClean="0"/>
              <a:t>the </a:t>
            </a:r>
            <a:r>
              <a:rPr lang="en-GB" b="1" dirty="0"/>
              <a:t>timely, intensive and personalised engagement, guidance and feedback that is required for deep systematic behaviour change </a:t>
            </a:r>
            <a:r>
              <a:rPr lang="en-GB" b="1" dirty="0" smtClean="0"/>
              <a:t>is now being addressed</a:t>
            </a:r>
            <a:r>
              <a:rPr lang="en-GB" dirty="0"/>
              <a:t>, with online interactive activities </a:t>
            </a:r>
            <a:r>
              <a:rPr lang="en-GB" dirty="0" smtClean="0"/>
              <a:t>with peer </a:t>
            </a:r>
            <a:r>
              <a:rPr lang="en-GB" dirty="0"/>
              <a:t>mutual feedback and learning on the job, as well as web-based case teaching and discussions and other forms of action learning</a:t>
            </a:r>
            <a:r>
              <a:rPr lang="en-IE" dirty="0"/>
              <a:t> </a:t>
            </a:r>
            <a:endParaRPr lang="en-GB" dirty="0"/>
          </a:p>
          <a:p>
            <a:endParaRPr lang="en-GB" dirty="0"/>
          </a:p>
        </p:txBody>
      </p:sp>
    </p:spTree>
    <p:extLst>
      <p:ext uri="{BB962C8B-B14F-4D97-AF65-F5344CB8AC3E}">
        <p14:creationId xmlns:p14="http://schemas.microsoft.com/office/powerpoint/2010/main" val="97361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 y="365125"/>
            <a:ext cx="10752909" cy="1325563"/>
          </a:xfrm>
        </p:spPr>
        <p:txBody>
          <a:bodyPr/>
          <a:lstStyle/>
          <a:p>
            <a:r>
              <a:rPr lang="en-GB" dirty="0"/>
              <a:t>What do we already know - Literature review </a:t>
            </a:r>
            <a:r>
              <a:rPr lang="en-GB" dirty="0" smtClean="0"/>
              <a:t>2</a:t>
            </a:r>
            <a:endParaRPr lang="en-GB" dirty="0"/>
          </a:p>
        </p:txBody>
      </p:sp>
      <p:sp>
        <p:nvSpPr>
          <p:cNvPr id="3" name="Content Placeholder 2"/>
          <p:cNvSpPr>
            <a:spLocks noGrp="1"/>
          </p:cNvSpPr>
          <p:nvPr>
            <p:ph idx="1"/>
          </p:nvPr>
        </p:nvSpPr>
        <p:spPr/>
        <p:txBody>
          <a:bodyPr>
            <a:normAutofit fontScale="92500"/>
          </a:bodyPr>
          <a:lstStyle/>
          <a:p>
            <a:pPr marL="285750" indent="-285750"/>
            <a:r>
              <a:rPr lang="en-GB" dirty="0"/>
              <a:t>Jenkins (2016) </a:t>
            </a:r>
            <a:r>
              <a:rPr lang="en-GB" dirty="0" smtClean="0"/>
              <a:t>study of 100+ on-line leadership educator learning strategies concludes that </a:t>
            </a:r>
            <a:endParaRPr lang="en-GB" dirty="0"/>
          </a:p>
          <a:p>
            <a:pPr marL="742950" lvl="1" indent="-285750"/>
            <a:r>
              <a:rPr lang="en-GB" dirty="0" smtClean="0"/>
              <a:t>discussion-based </a:t>
            </a:r>
            <a:r>
              <a:rPr lang="en-GB" dirty="0"/>
              <a:t>pedagogies using online discussion boards were mainly used, and </a:t>
            </a:r>
            <a:endParaRPr lang="en-GB" dirty="0" smtClean="0"/>
          </a:p>
          <a:p>
            <a:pPr marL="742950" lvl="1" indent="-285750"/>
            <a:r>
              <a:rPr lang="en-GB" dirty="0" smtClean="0"/>
              <a:t>other </a:t>
            </a:r>
            <a:r>
              <a:rPr lang="en-GB" dirty="0"/>
              <a:t>frequently used techniques included reflection, case studies, and group or individual projects. </a:t>
            </a:r>
            <a:r>
              <a:rPr lang="en-IE" dirty="0"/>
              <a:t> </a:t>
            </a:r>
            <a:r>
              <a:rPr lang="en-GB" dirty="0"/>
              <a:t>. </a:t>
            </a:r>
          </a:p>
          <a:p>
            <a:pPr marL="285750" indent="-285750"/>
            <a:r>
              <a:rPr lang="en-GB" dirty="0" err="1"/>
              <a:t>Sweetman</a:t>
            </a:r>
            <a:r>
              <a:rPr lang="en-GB" dirty="0"/>
              <a:t> (2018) </a:t>
            </a:r>
            <a:r>
              <a:rPr lang="en-GB" dirty="0" smtClean="0"/>
              <a:t>study of Occupational Therapy </a:t>
            </a:r>
            <a:r>
              <a:rPr lang="en-GB" dirty="0"/>
              <a:t>online leadership </a:t>
            </a:r>
            <a:r>
              <a:rPr lang="en-GB" dirty="0" smtClean="0"/>
              <a:t>course showed students </a:t>
            </a:r>
          </a:p>
          <a:p>
            <a:pPr marL="742950" lvl="1" indent="-285750"/>
            <a:r>
              <a:rPr lang="en-GB" dirty="0"/>
              <a:t>C</a:t>
            </a:r>
            <a:r>
              <a:rPr lang="en-GB" dirty="0" smtClean="0"/>
              <a:t>hanged </a:t>
            </a:r>
            <a:r>
              <a:rPr lang="en-GB" dirty="0"/>
              <a:t>their thinking about what leadership is as a result of the course, </a:t>
            </a:r>
            <a:endParaRPr lang="en-GB" dirty="0" smtClean="0"/>
          </a:p>
          <a:p>
            <a:pPr marL="742950" lvl="1" indent="-285750"/>
            <a:r>
              <a:rPr lang="en-GB" dirty="0"/>
              <a:t>G</a:t>
            </a:r>
            <a:r>
              <a:rPr lang="en-GB" dirty="0" smtClean="0"/>
              <a:t>ained </a:t>
            </a:r>
            <a:r>
              <a:rPr lang="en-GB" dirty="0"/>
              <a:t>confidence to step up more into </a:t>
            </a:r>
            <a:r>
              <a:rPr lang="en-GB" dirty="0" smtClean="0"/>
              <a:t>work and profession leadership roles, </a:t>
            </a:r>
            <a:r>
              <a:rPr lang="en-GB" dirty="0"/>
              <a:t>and </a:t>
            </a:r>
            <a:endParaRPr lang="en-GB" dirty="0" smtClean="0"/>
          </a:p>
          <a:p>
            <a:pPr marL="742950" lvl="1" indent="-285750"/>
            <a:r>
              <a:rPr lang="en-GB" dirty="0" smtClean="0"/>
              <a:t>Found key were reflection</a:t>
            </a:r>
            <a:r>
              <a:rPr lang="en-GB" dirty="0"/>
              <a:t>, </a:t>
            </a:r>
            <a:r>
              <a:rPr lang="en-GB" dirty="0" smtClean="0"/>
              <a:t>readings</a:t>
            </a:r>
            <a:r>
              <a:rPr lang="en-GB" dirty="0"/>
              <a:t>, peer </a:t>
            </a:r>
            <a:r>
              <a:rPr lang="en-GB" dirty="0" smtClean="0"/>
              <a:t>informal mentoring, </a:t>
            </a:r>
            <a:r>
              <a:rPr lang="en-GB" dirty="0"/>
              <a:t>and </a:t>
            </a:r>
            <a:r>
              <a:rPr lang="en-GB" dirty="0" smtClean="0"/>
              <a:t>some TED </a:t>
            </a:r>
            <a:r>
              <a:rPr lang="en-GB" dirty="0"/>
              <a:t>Talks</a:t>
            </a:r>
          </a:p>
          <a:p>
            <a:endParaRPr lang="en-GB" dirty="0"/>
          </a:p>
        </p:txBody>
      </p:sp>
      <p:sp>
        <p:nvSpPr>
          <p:cNvPr id="4" name="Rectangle 3"/>
          <p:cNvSpPr/>
          <p:nvPr/>
        </p:nvSpPr>
        <p:spPr>
          <a:xfrm>
            <a:off x="838199" y="-3819138"/>
            <a:ext cx="10630989" cy="3693319"/>
          </a:xfrm>
          <a:prstGeom prst="rect">
            <a:avLst/>
          </a:prstGeom>
        </p:spPr>
        <p:txBody>
          <a:bodyPr wrap="square">
            <a:spAutoFit/>
          </a:bodyPr>
          <a:lstStyle/>
          <a:p>
            <a:pPr marL="285750" indent="-285750">
              <a:buFont typeface="Arial" panose="020B0604020202020204" pitchFamily="34" charset="0"/>
              <a:buChar char="•"/>
            </a:pPr>
            <a:r>
              <a:rPr lang="en-GB" dirty="0" smtClean="0"/>
              <a:t>Jenkins </a:t>
            </a:r>
            <a:r>
              <a:rPr lang="en-GB" dirty="0"/>
              <a:t>(2016) examines in a global quantitative study the instructional and assessment strategies of 118 leadership educators (almost all in North America). He develops a useful comprehensive categorisation of both online instructional and assessment strategies. His conclusion is that discussion-based pedagogies using online discussion boards were mainly used, and other frequently used techniques included reflection, case studies, and group or individual projects. </a:t>
            </a:r>
            <a:r>
              <a:rPr lang="en-IE" dirty="0"/>
              <a:t> </a:t>
            </a:r>
            <a:r>
              <a:rPr lang="en-GB" dirty="0"/>
              <a:t>. </a:t>
            </a:r>
          </a:p>
          <a:p>
            <a:pPr marL="285750" indent="-285750">
              <a:buFont typeface="Arial" panose="020B0604020202020204" pitchFamily="34" charset="0"/>
              <a:buChar char="•"/>
            </a:pPr>
            <a:r>
              <a:rPr lang="en-GB" dirty="0" err="1" smtClean="0"/>
              <a:t>Sweetman</a:t>
            </a:r>
            <a:r>
              <a:rPr lang="en-GB" dirty="0" smtClean="0"/>
              <a:t> </a:t>
            </a:r>
            <a:r>
              <a:rPr lang="en-GB" dirty="0"/>
              <a:t>(2018) explores in a qualitative study how students in a particular profession (Occupational Therapy) developed leadership skills in an online leadership course. In reviewing the summative course evaluations and written reflective forum discussions, she found that a number of themes emerge, that  show students changed their thinking about what leadership is as a result of the course, gained confidence to step up more into leadership roles within their work and profession, and found a number of factors key to their learning, notably reflection, assigned readings, peer support (as kind of informal mentoring support), and some insightful TED Talks</a:t>
            </a:r>
          </a:p>
          <a:p>
            <a:r>
              <a:rPr lang="en-GB" b="1" dirty="0"/>
              <a:t> </a:t>
            </a:r>
            <a:endParaRPr lang="en-GB" dirty="0"/>
          </a:p>
        </p:txBody>
      </p:sp>
    </p:spTree>
    <p:extLst>
      <p:ext uri="{BB962C8B-B14F-4D97-AF65-F5344CB8AC3E}">
        <p14:creationId xmlns:p14="http://schemas.microsoft.com/office/powerpoint/2010/main" val="3747723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323"/>
            <a:ext cx="10515600" cy="780306"/>
          </a:xfrm>
        </p:spPr>
        <p:txBody>
          <a:bodyPr>
            <a:normAutofit fontScale="90000"/>
          </a:bodyPr>
          <a:lstStyle/>
          <a:p>
            <a:r>
              <a:rPr lang="en-GB" dirty="0"/>
              <a:t/>
            </a:r>
            <a:br>
              <a:rPr lang="en-GB" dirty="0"/>
            </a:br>
            <a:r>
              <a:rPr lang="en-GB" b="1" dirty="0"/>
              <a:t>Examples of leadership development courses </a:t>
            </a:r>
            <a:endParaRPr lang="en-GB" dirty="0"/>
          </a:p>
        </p:txBody>
      </p:sp>
      <p:sp>
        <p:nvSpPr>
          <p:cNvPr id="3" name="Content Placeholder 2"/>
          <p:cNvSpPr>
            <a:spLocks noGrp="1"/>
          </p:cNvSpPr>
          <p:nvPr>
            <p:ph idx="1"/>
          </p:nvPr>
        </p:nvSpPr>
        <p:spPr/>
        <p:txBody>
          <a:bodyPr>
            <a:normAutofit/>
          </a:bodyPr>
          <a:lstStyle/>
          <a:p>
            <a:r>
              <a:rPr lang="en-GB" dirty="0"/>
              <a:t>LEADERSHIP </a:t>
            </a:r>
            <a:r>
              <a:rPr lang="en-GB" dirty="0" smtClean="0"/>
              <a:t>FOR GROWTH</a:t>
            </a:r>
          </a:p>
          <a:p>
            <a:r>
              <a:rPr lang="en-GB" dirty="0" smtClean="0"/>
              <a:t>GOING GLOBAL FOR GROWTH</a:t>
            </a:r>
          </a:p>
          <a:p>
            <a:r>
              <a:rPr lang="en-GB" dirty="0" smtClean="0"/>
              <a:t>GOING FOR GROWTH </a:t>
            </a:r>
          </a:p>
          <a:p>
            <a:r>
              <a:rPr lang="en-GB" dirty="0" smtClean="0"/>
              <a:t>MENTORA</a:t>
            </a:r>
          </a:p>
          <a:p>
            <a:r>
              <a:rPr lang="en-GB" dirty="0" smtClean="0"/>
              <a:t>ONLINE MBA University of Maryland </a:t>
            </a:r>
          </a:p>
          <a:p>
            <a:r>
              <a:rPr lang="en-GB" dirty="0" smtClean="0"/>
              <a:t>ETHICAL LEADERSHIP SLIGO INSTITUTE OF TECHNOLOGY</a:t>
            </a:r>
          </a:p>
          <a:p>
            <a:pPr marL="0" indent="0">
              <a:buNone/>
            </a:pPr>
            <a:endParaRPr lang="en-GB" dirty="0" smtClean="0"/>
          </a:p>
          <a:p>
            <a:pPr marL="0" indent="0">
              <a:buNone/>
            </a:pPr>
            <a:r>
              <a:rPr lang="en-GB" dirty="0" smtClean="0"/>
              <a:t>(INTERVIEWED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394" y="1690689"/>
            <a:ext cx="1737360" cy="529998"/>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089" y="2355623"/>
            <a:ext cx="1795054" cy="452891"/>
          </a:xfrm>
          <a:prstGeom prst="rect">
            <a:avLst/>
          </a:prstGeom>
        </p:spPr>
      </p:pic>
      <p:sp>
        <p:nvSpPr>
          <p:cNvPr id="8" name="TextBox 7"/>
          <p:cNvSpPr txBox="1"/>
          <p:nvPr/>
        </p:nvSpPr>
        <p:spPr>
          <a:xfrm>
            <a:off x="7903028" y="2965269"/>
            <a:ext cx="2011681" cy="646331"/>
          </a:xfrm>
          <a:prstGeom prst="rect">
            <a:avLst/>
          </a:prstGeom>
          <a:noFill/>
        </p:spPr>
        <p:txBody>
          <a:bodyPr wrap="square" rtlCol="0">
            <a:spAutoFit/>
          </a:bodyPr>
          <a:lstStyle/>
          <a:p>
            <a:r>
              <a:rPr lang="en-GB" b="1" u="sng" dirty="0" smtClean="0"/>
              <a:t>Paula Fitzsimons Consultancy</a:t>
            </a:r>
            <a:endParaRPr lang="en-GB" b="1" u="sng" dirty="0"/>
          </a:p>
        </p:txBody>
      </p:sp>
      <p:sp>
        <p:nvSpPr>
          <p:cNvPr id="10" name="TextBox 9"/>
          <p:cNvSpPr txBox="1"/>
          <p:nvPr/>
        </p:nvSpPr>
        <p:spPr>
          <a:xfrm>
            <a:off x="7903029" y="1690688"/>
            <a:ext cx="2011680" cy="369332"/>
          </a:xfrm>
          <a:prstGeom prst="rect">
            <a:avLst/>
          </a:prstGeom>
          <a:noFill/>
        </p:spPr>
        <p:txBody>
          <a:bodyPr wrap="square" rtlCol="0">
            <a:spAutoFit/>
          </a:bodyPr>
          <a:lstStyle/>
          <a:p>
            <a:r>
              <a:rPr lang="en-GB" b="1" u="sng" dirty="0" smtClean="0"/>
              <a:t>Enterprise Ireland </a:t>
            </a:r>
            <a:endParaRPr lang="en-GB" b="1" u="sng" dirty="0"/>
          </a:p>
        </p:txBody>
      </p:sp>
      <p:sp>
        <p:nvSpPr>
          <p:cNvPr id="11" name="Rectangle 10"/>
          <p:cNvSpPr/>
          <p:nvPr/>
        </p:nvSpPr>
        <p:spPr>
          <a:xfrm>
            <a:off x="7903028" y="2227244"/>
            <a:ext cx="1998251" cy="369332"/>
          </a:xfrm>
          <a:prstGeom prst="rect">
            <a:avLst/>
          </a:prstGeom>
        </p:spPr>
        <p:txBody>
          <a:bodyPr wrap="square">
            <a:spAutoFit/>
          </a:bodyPr>
          <a:lstStyle/>
          <a:p>
            <a:r>
              <a:rPr lang="en-GB" b="1" u="sng" dirty="0"/>
              <a:t>Enterprise Ireland </a:t>
            </a:r>
          </a:p>
        </p:txBody>
      </p:sp>
      <p:sp>
        <p:nvSpPr>
          <p:cNvPr id="12" name="5-Point Star 11"/>
          <p:cNvSpPr/>
          <p:nvPr/>
        </p:nvSpPr>
        <p:spPr>
          <a:xfrm>
            <a:off x="4263567" y="2085750"/>
            <a:ext cx="621941" cy="2698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3" name="5-Point Star 12"/>
          <p:cNvSpPr/>
          <p:nvPr/>
        </p:nvSpPr>
        <p:spPr>
          <a:xfrm>
            <a:off x="4376056" y="2965269"/>
            <a:ext cx="621941" cy="31541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4" name="5-Point Star 13"/>
          <p:cNvSpPr/>
          <p:nvPr/>
        </p:nvSpPr>
        <p:spPr>
          <a:xfrm>
            <a:off x="4567823" y="2548280"/>
            <a:ext cx="621941" cy="2698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9" name="5-Point Star 18"/>
          <p:cNvSpPr/>
          <p:nvPr/>
        </p:nvSpPr>
        <p:spPr>
          <a:xfrm>
            <a:off x="3370217" y="5342709"/>
            <a:ext cx="561703" cy="48332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6123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METHODS AND MEDIA </a:t>
            </a:r>
            <a:endParaRPr lang="en-GB" b="1" dirty="0"/>
          </a:p>
        </p:txBody>
      </p:sp>
      <p:sp>
        <p:nvSpPr>
          <p:cNvPr id="3" name="Content Placeholder 2"/>
          <p:cNvSpPr>
            <a:spLocks noGrp="1"/>
          </p:cNvSpPr>
          <p:nvPr>
            <p:ph idx="1"/>
          </p:nvPr>
        </p:nvSpPr>
        <p:spPr>
          <a:xfrm>
            <a:off x="838199" y="1423852"/>
            <a:ext cx="10996749" cy="4753112"/>
          </a:xfrm>
        </p:spPr>
        <p:txBody>
          <a:bodyPr>
            <a:normAutofit fontScale="92500"/>
          </a:bodyPr>
          <a:lstStyle/>
          <a:p>
            <a:r>
              <a:rPr lang="en-GB" dirty="0" smtClean="0"/>
              <a:t>IN LEARNING, A KEY DISTINCTION  IS BETWEEN </a:t>
            </a:r>
          </a:p>
          <a:p>
            <a:endParaRPr lang="en-GB" dirty="0"/>
          </a:p>
          <a:p>
            <a:pPr marL="0" indent="0">
              <a:buNone/>
            </a:pPr>
            <a:r>
              <a:rPr lang="en-GB" sz="4000" dirty="0" smtClean="0"/>
              <a:t>METHODS</a:t>
            </a:r>
            <a:r>
              <a:rPr lang="en-GB" dirty="0" smtClean="0"/>
              <a:t> EG LEARNING THE PRINCIPLES AND HOW THEY ARE APPLIED IN EXAMPLES, AND </a:t>
            </a:r>
          </a:p>
          <a:p>
            <a:pPr marL="0" indent="0">
              <a:buNone/>
            </a:pPr>
            <a:endParaRPr lang="en-GB" dirty="0"/>
          </a:p>
          <a:p>
            <a:pPr marL="0" indent="0">
              <a:buNone/>
            </a:pPr>
            <a:r>
              <a:rPr lang="en-GB" sz="4000" dirty="0" smtClean="0"/>
              <a:t>MEDIA</a:t>
            </a:r>
            <a:r>
              <a:rPr lang="en-GB" dirty="0" smtClean="0"/>
              <a:t> EG READING A BOOK, LISTENING TO PODCASTS, LECTURER PRESENTATION, WEBINARS, FACILITATION OF CASESTUDIES</a:t>
            </a:r>
          </a:p>
          <a:p>
            <a:pPr marL="0" indent="0">
              <a:buNone/>
            </a:pPr>
            <a:endParaRPr lang="en-GB" dirty="0"/>
          </a:p>
          <a:p>
            <a:pPr marL="0" indent="0">
              <a:buNone/>
            </a:pPr>
            <a:r>
              <a:rPr lang="en-GB" dirty="0" smtClean="0"/>
              <a:t>            </a:t>
            </a:r>
            <a:r>
              <a:rPr lang="en-GB" sz="4000" dirty="0" smtClean="0"/>
              <a:t>TECHNOLOGY IS A FORM OF MEDIA, NOT METHOD </a:t>
            </a:r>
          </a:p>
          <a:p>
            <a:pPr marL="0" indent="0">
              <a:buNone/>
            </a:pPr>
            <a:endParaRPr lang="en-GB" dirty="0"/>
          </a:p>
        </p:txBody>
      </p:sp>
      <p:sp>
        <p:nvSpPr>
          <p:cNvPr id="4" name="Right Arrow 3"/>
          <p:cNvSpPr/>
          <p:nvPr/>
        </p:nvSpPr>
        <p:spPr>
          <a:xfrm>
            <a:off x="748935" y="5172892"/>
            <a:ext cx="978408" cy="8895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0772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389" y="365125"/>
            <a:ext cx="11168741" cy="656851"/>
          </a:xfrm>
        </p:spPr>
        <p:txBody>
          <a:bodyPr>
            <a:normAutofit fontScale="90000"/>
          </a:bodyPr>
          <a:lstStyle/>
          <a:p>
            <a:r>
              <a:rPr lang="en-GB" dirty="0" smtClean="0"/>
              <a:t> Methods </a:t>
            </a:r>
            <a:r>
              <a:rPr lang="en-GB" dirty="0"/>
              <a:t>and media in education and </a:t>
            </a:r>
            <a:r>
              <a:rPr lang="en-GB" dirty="0" smtClean="0"/>
              <a:t>training</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65194887"/>
              </p:ext>
            </p:extLst>
          </p:nvPr>
        </p:nvGraphicFramePr>
        <p:xfrm>
          <a:off x="161364" y="927849"/>
          <a:ext cx="11873753" cy="5934415"/>
        </p:xfrm>
        <a:graphic>
          <a:graphicData uri="http://schemas.openxmlformats.org/drawingml/2006/table">
            <a:tbl>
              <a:tblPr firstRow="1" firstCol="1" bandRow="1">
                <a:tableStyleId>{5C22544A-7EE6-4342-B048-85BDC9FD1C3A}</a:tableStyleId>
              </a:tblPr>
              <a:tblGrid>
                <a:gridCol w="4236861">
                  <a:extLst>
                    <a:ext uri="{9D8B030D-6E8A-4147-A177-3AD203B41FA5}">
                      <a16:colId xmlns:a16="http://schemas.microsoft.com/office/drawing/2014/main" val="3783014687"/>
                    </a:ext>
                  </a:extLst>
                </a:gridCol>
                <a:gridCol w="4580817">
                  <a:extLst>
                    <a:ext uri="{9D8B030D-6E8A-4147-A177-3AD203B41FA5}">
                      <a16:colId xmlns:a16="http://schemas.microsoft.com/office/drawing/2014/main" val="633655334"/>
                    </a:ext>
                  </a:extLst>
                </a:gridCol>
                <a:gridCol w="3056075">
                  <a:extLst>
                    <a:ext uri="{9D8B030D-6E8A-4147-A177-3AD203B41FA5}">
                      <a16:colId xmlns:a16="http://schemas.microsoft.com/office/drawing/2014/main" val="782346614"/>
                    </a:ext>
                  </a:extLst>
                </a:gridCol>
              </a:tblGrid>
              <a:tr h="384788">
                <a:tc>
                  <a:txBody>
                    <a:bodyPr/>
                    <a:lstStyle/>
                    <a:p>
                      <a:pPr>
                        <a:lnSpc>
                          <a:spcPts val="1500"/>
                        </a:lnSpc>
                        <a:spcBef>
                          <a:spcPts val="375"/>
                        </a:spcBef>
                        <a:spcAft>
                          <a:spcPts val="1125"/>
                        </a:spcAft>
                      </a:pPr>
                      <a:r>
                        <a:rPr lang="en-IE" sz="1800" dirty="0">
                          <a:effectLst/>
                        </a:rPr>
                        <a:t>Method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Media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Online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802452"/>
                  </a:ext>
                </a:extLst>
              </a:tr>
              <a:tr h="1174327">
                <a:tc>
                  <a:txBody>
                    <a:bodyPr/>
                    <a:lstStyle/>
                    <a:p>
                      <a:pPr>
                        <a:lnSpc>
                          <a:spcPts val="1500"/>
                        </a:lnSpc>
                        <a:spcBef>
                          <a:spcPts val="375"/>
                        </a:spcBef>
                        <a:spcAft>
                          <a:spcPts val="1125"/>
                        </a:spcAft>
                      </a:pPr>
                      <a:r>
                        <a:rPr lang="en-IE" sz="1800" dirty="0">
                          <a:effectLst/>
                        </a:rPr>
                        <a:t>Explaining Principles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Live lecture, read book, webinar, media clips, group </a:t>
                      </a:r>
                      <a:r>
                        <a:rPr lang="en-IE" sz="1800" dirty="0" smtClean="0">
                          <a:effectLst/>
                        </a:rPr>
                        <a:t>discussions</a:t>
                      </a:r>
                      <a:r>
                        <a:rPr lang="en-IE" sz="1800" baseline="0" dirty="0" smtClean="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Webinar, </a:t>
                      </a:r>
                      <a:r>
                        <a:rPr lang="en-IE" sz="1800" dirty="0" err="1">
                          <a:effectLst/>
                        </a:rPr>
                        <a:t>Ebook</a:t>
                      </a:r>
                      <a:r>
                        <a:rPr lang="en-IE" sz="1800" dirty="0">
                          <a:effectLst/>
                        </a:rPr>
                        <a:t>, </a:t>
                      </a:r>
                      <a:r>
                        <a:rPr lang="en-IE" sz="1800" dirty="0" err="1">
                          <a:effectLst/>
                        </a:rPr>
                        <a:t>Slideshare</a:t>
                      </a:r>
                      <a:r>
                        <a:rPr lang="en-IE" sz="1800" dirty="0">
                          <a:effectLst/>
                        </a:rPr>
                        <a:t>, </a:t>
                      </a:r>
                      <a:endParaRPr lang="en-IE" sz="1800" dirty="0" smtClean="0">
                        <a:effectLst/>
                      </a:endParaRPr>
                    </a:p>
                    <a:p>
                      <a:pPr>
                        <a:lnSpc>
                          <a:spcPts val="1500"/>
                        </a:lnSpc>
                        <a:spcBef>
                          <a:spcPts val="375"/>
                        </a:spcBef>
                        <a:spcAft>
                          <a:spcPts val="1125"/>
                        </a:spcAft>
                      </a:pPr>
                      <a:r>
                        <a:rPr lang="en-IE" sz="1800" dirty="0" smtClean="0">
                          <a:effectLst/>
                        </a:rPr>
                        <a:t>Skype/Zoom</a:t>
                      </a:r>
                      <a:endParaRPr lang="en-IE" sz="1800" baseline="0" dirty="0" smtClean="0">
                        <a:effectLst/>
                      </a:endParaRPr>
                    </a:p>
                    <a:p>
                      <a:pPr>
                        <a:lnSpc>
                          <a:spcPts val="1500"/>
                        </a:lnSpc>
                        <a:spcBef>
                          <a:spcPts val="375"/>
                        </a:spcBef>
                        <a:spcAft>
                          <a:spcPts val="1125"/>
                        </a:spcAft>
                      </a:pPr>
                      <a:r>
                        <a:rPr lang="en-IE" sz="1800" baseline="0" dirty="0" smtClean="0">
                          <a:effectLst/>
                        </a:rPr>
                        <a:t>Moodle/Blackboard (for content, admin)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030288074"/>
                  </a:ext>
                </a:extLst>
              </a:tr>
              <a:tr h="385348">
                <a:tc>
                  <a:txBody>
                    <a:bodyPr/>
                    <a:lstStyle/>
                    <a:p>
                      <a:pPr>
                        <a:lnSpc>
                          <a:spcPts val="1500"/>
                        </a:lnSpc>
                        <a:spcBef>
                          <a:spcPts val="375"/>
                        </a:spcBef>
                        <a:spcAft>
                          <a:spcPts val="1125"/>
                        </a:spcAft>
                      </a:pPr>
                      <a:r>
                        <a:rPr lang="en-IE" sz="1800">
                          <a:effectLst/>
                        </a:rPr>
                        <a:t>Showing applications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Ditto + story telling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Online group discussion (Skype)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050799123"/>
                  </a:ext>
                </a:extLst>
              </a:tr>
              <a:tr h="537109">
                <a:tc>
                  <a:txBody>
                    <a:bodyPr/>
                    <a:lstStyle/>
                    <a:p>
                      <a:pPr>
                        <a:lnSpc>
                          <a:spcPts val="1500"/>
                        </a:lnSpc>
                        <a:spcBef>
                          <a:spcPts val="375"/>
                        </a:spcBef>
                        <a:spcAft>
                          <a:spcPts val="1125"/>
                        </a:spcAft>
                      </a:pPr>
                      <a:r>
                        <a:rPr lang="en-IE" sz="1800">
                          <a:effectLst/>
                        </a:rPr>
                        <a:t>Demonstrating Case in-depth application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Case studies, simulations/games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Egame,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16956478"/>
                  </a:ext>
                </a:extLst>
              </a:tr>
              <a:tr h="537109">
                <a:tc>
                  <a:txBody>
                    <a:bodyPr/>
                    <a:lstStyle/>
                    <a:p>
                      <a:pPr>
                        <a:lnSpc>
                          <a:spcPts val="1500"/>
                        </a:lnSpc>
                        <a:spcBef>
                          <a:spcPts val="375"/>
                        </a:spcBef>
                        <a:spcAft>
                          <a:spcPts val="1125"/>
                        </a:spcAft>
                      </a:pPr>
                      <a:r>
                        <a:rPr lang="en-IE" sz="1800">
                          <a:effectLst/>
                        </a:rPr>
                        <a:t>Provide Guidelines for action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Lecture, guideline book, modelling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98020278"/>
                  </a:ext>
                </a:extLst>
              </a:tr>
              <a:tr h="920758">
                <a:tc>
                  <a:txBody>
                    <a:bodyPr/>
                    <a:lstStyle/>
                    <a:p>
                      <a:pPr>
                        <a:lnSpc>
                          <a:spcPts val="1500"/>
                        </a:lnSpc>
                        <a:spcBef>
                          <a:spcPts val="375"/>
                        </a:spcBef>
                        <a:spcAft>
                          <a:spcPts val="1125"/>
                        </a:spcAft>
                      </a:pPr>
                      <a:r>
                        <a:rPr lang="en-IE" sz="1800">
                          <a:effectLst/>
                        </a:rPr>
                        <a:t>Practice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Simulations/games, </a:t>
                      </a:r>
                      <a:r>
                        <a:rPr lang="en-IE" sz="1800" dirty="0" err="1">
                          <a:effectLst/>
                        </a:rPr>
                        <a:t>roleplay</a:t>
                      </a:r>
                      <a:r>
                        <a:rPr lang="en-IE" sz="1800" dirty="0">
                          <a:effectLst/>
                        </a:rPr>
                        <a:t>, exercises, action research, group or own projects, active listening </a:t>
                      </a:r>
                      <a:r>
                        <a:rPr lang="en-IE" sz="1800" dirty="0" smtClean="0">
                          <a:effectLst/>
                        </a:rPr>
                        <a:t>,</a:t>
                      </a:r>
                      <a:r>
                        <a:rPr lang="en-IE" sz="1800" baseline="0" dirty="0" smtClean="0">
                          <a:effectLst/>
                        </a:rPr>
                        <a:t> active learning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 </a:t>
                      </a:r>
                      <a:r>
                        <a:rPr lang="en-IE" sz="1800" dirty="0" smtClean="0">
                          <a:effectLst/>
                        </a:rPr>
                        <a:t>gamification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9698413"/>
                  </a:ext>
                </a:extLst>
              </a:tr>
              <a:tr h="537109">
                <a:tc>
                  <a:txBody>
                    <a:bodyPr/>
                    <a:lstStyle/>
                    <a:p>
                      <a:pPr>
                        <a:lnSpc>
                          <a:spcPts val="1500"/>
                        </a:lnSpc>
                        <a:spcBef>
                          <a:spcPts val="375"/>
                        </a:spcBef>
                        <a:spcAft>
                          <a:spcPts val="1125"/>
                        </a:spcAft>
                      </a:pPr>
                      <a:r>
                        <a:rPr lang="en-IE" sz="1800">
                          <a:effectLst/>
                        </a:rPr>
                        <a:t>Give feedback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Peer reviews, mentoring, coaching </a:t>
                      </a:r>
                      <a:r>
                        <a:rPr lang="en-IE" sz="1800" dirty="0" smtClean="0">
                          <a:effectLst/>
                        </a:rPr>
                        <a:t>, self-reflection </a:t>
                      </a:r>
                      <a:r>
                        <a:rPr lang="en-IE"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121 Skype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55473368"/>
                  </a:ext>
                </a:extLst>
              </a:tr>
              <a:tr h="920758">
                <a:tc>
                  <a:txBody>
                    <a:bodyPr/>
                    <a:lstStyle/>
                    <a:p>
                      <a:pPr>
                        <a:lnSpc>
                          <a:spcPts val="1500"/>
                        </a:lnSpc>
                        <a:spcBef>
                          <a:spcPts val="375"/>
                        </a:spcBef>
                        <a:spcAft>
                          <a:spcPts val="1125"/>
                        </a:spcAft>
                      </a:pPr>
                      <a:r>
                        <a:rPr lang="en-IE" sz="1800">
                          <a:effectLst/>
                        </a:rPr>
                        <a:t>Assess progress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Tests, self-assessments, quizzes, individual and group projects, reflection journals, examinations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Online </a:t>
                      </a:r>
                      <a:r>
                        <a:rPr lang="en-IE" sz="1800" dirty="0" err="1">
                          <a:effectLst/>
                        </a:rPr>
                        <a:t>quizes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40409113"/>
                  </a:ext>
                </a:extLst>
              </a:tr>
              <a:tr h="537109">
                <a:tc>
                  <a:txBody>
                    <a:bodyPr/>
                    <a:lstStyle/>
                    <a:p>
                      <a:pPr>
                        <a:lnSpc>
                          <a:spcPts val="1500"/>
                        </a:lnSpc>
                        <a:spcBef>
                          <a:spcPts val="375"/>
                        </a:spcBef>
                        <a:spcAft>
                          <a:spcPts val="1125"/>
                        </a:spcAft>
                      </a:pPr>
                      <a:r>
                        <a:rPr lang="en-IE" sz="1800">
                          <a:effectLst/>
                        </a:rPr>
                        <a:t>Review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Reflection journal, group reflection on what worked etc.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Wiki for shared journals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60759504"/>
                  </a:ext>
                </a:extLst>
              </a:tr>
            </a:tbl>
          </a:graphicData>
        </a:graphic>
      </p:graphicFrame>
      <p:sp>
        <p:nvSpPr>
          <p:cNvPr id="6" name="Rectangle 1"/>
          <p:cNvSpPr>
            <a:spLocks noChangeArrowheads="1"/>
          </p:cNvSpPr>
          <p:nvPr/>
        </p:nvSpPr>
        <p:spPr bwMode="auto">
          <a:xfrm>
            <a:off x="-7669049" y="0"/>
            <a:ext cx="2719605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38351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73065131"/>
              </p:ext>
            </p:extLst>
          </p:nvPr>
        </p:nvGraphicFramePr>
        <p:xfrm>
          <a:off x="248194" y="117567"/>
          <a:ext cx="11848011" cy="6786567"/>
        </p:xfrm>
        <a:graphic>
          <a:graphicData uri="http://schemas.openxmlformats.org/drawingml/2006/table">
            <a:tbl>
              <a:tblPr firstRow="1" bandRow="1">
                <a:tableStyleId>{5C22544A-7EE6-4342-B048-85BDC9FD1C3A}</a:tableStyleId>
              </a:tblPr>
              <a:tblGrid>
                <a:gridCol w="2962002">
                  <a:extLst>
                    <a:ext uri="{9D8B030D-6E8A-4147-A177-3AD203B41FA5}">
                      <a16:colId xmlns:a16="http://schemas.microsoft.com/office/drawing/2014/main" val="1655636744"/>
                    </a:ext>
                  </a:extLst>
                </a:gridCol>
                <a:gridCol w="2962002">
                  <a:extLst>
                    <a:ext uri="{9D8B030D-6E8A-4147-A177-3AD203B41FA5}">
                      <a16:colId xmlns:a16="http://schemas.microsoft.com/office/drawing/2014/main" val="2316940603"/>
                    </a:ext>
                  </a:extLst>
                </a:gridCol>
                <a:gridCol w="3053383">
                  <a:extLst>
                    <a:ext uri="{9D8B030D-6E8A-4147-A177-3AD203B41FA5}">
                      <a16:colId xmlns:a16="http://schemas.microsoft.com/office/drawing/2014/main" val="2877755802"/>
                    </a:ext>
                  </a:extLst>
                </a:gridCol>
                <a:gridCol w="2870624">
                  <a:extLst>
                    <a:ext uri="{9D8B030D-6E8A-4147-A177-3AD203B41FA5}">
                      <a16:colId xmlns:a16="http://schemas.microsoft.com/office/drawing/2014/main" val="379395389"/>
                    </a:ext>
                  </a:extLst>
                </a:gridCol>
              </a:tblGrid>
              <a:tr h="385767">
                <a:tc>
                  <a:txBody>
                    <a:bodyPr/>
                    <a:lstStyle/>
                    <a:p>
                      <a:r>
                        <a:rPr lang="en-GB" dirty="0" smtClean="0"/>
                        <a:t>PROGRAMME</a:t>
                      </a:r>
                      <a:r>
                        <a:rPr lang="en-GB" baseline="0" dirty="0" smtClean="0"/>
                        <a:t> </a:t>
                      </a:r>
                      <a:endParaRPr lang="en-GB" dirty="0"/>
                    </a:p>
                  </a:txBody>
                  <a:tcPr/>
                </a:tc>
                <a:tc>
                  <a:txBody>
                    <a:bodyPr/>
                    <a:lstStyle/>
                    <a:p>
                      <a:r>
                        <a:rPr lang="en-GB" dirty="0" smtClean="0"/>
                        <a:t>METHODS</a:t>
                      </a:r>
                      <a:r>
                        <a:rPr lang="en-GB" baseline="0" dirty="0" smtClean="0"/>
                        <a:t> </a:t>
                      </a:r>
                      <a:endParaRPr lang="en-GB" dirty="0"/>
                    </a:p>
                  </a:txBody>
                  <a:tcPr/>
                </a:tc>
                <a:tc>
                  <a:txBody>
                    <a:bodyPr/>
                    <a:lstStyle/>
                    <a:p>
                      <a:r>
                        <a:rPr lang="en-GB" dirty="0" smtClean="0"/>
                        <a:t>MEDIA </a:t>
                      </a:r>
                      <a:endParaRPr lang="en-GB" dirty="0"/>
                    </a:p>
                  </a:txBody>
                  <a:tcPr/>
                </a:tc>
                <a:tc>
                  <a:txBody>
                    <a:bodyPr/>
                    <a:lstStyle/>
                    <a:p>
                      <a:r>
                        <a:rPr lang="en-GB" dirty="0" smtClean="0"/>
                        <a:t>TECH</a:t>
                      </a:r>
                      <a:r>
                        <a:rPr lang="en-GB" baseline="0" dirty="0" smtClean="0"/>
                        <a:t> NOW </a:t>
                      </a:r>
                      <a:endParaRPr lang="en-GB" dirty="0"/>
                    </a:p>
                  </a:txBody>
                  <a:tcPr/>
                </a:tc>
                <a:extLst>
                  <a:ext uri="{0D108BD9-81ED-4DB2-BD59-A6C34878D82A}">
                    <a16:rowId xmlns:a16="http://schemas.microsoft.com/office/drawing/2014/main" val="2950789830"/>
                  </a:ext>
                </a:extLst>
              </a:tr>
              <a:tr h="1455177">
                <a:tc>
                  <a:txBody>
                    <a:bodyPr/>
                    <a:lstStyle/>
                    <a:p>
                      <a:r>
                        <a:rPr lang="en-GB" dirty="0" smtClean="0"/>
                        <a:t>Goin</a:t>
                      </a:r>
                      <a:r>
                        <a:rPr lang="en-GB" baseline="0" dirty="0" smtClean="0"/>
                        <a:t>g for Growth </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Women</a:t>
                      </a:r>
                      <a:r>
                        <a:rPr lang="en-GB" i="1" baseline="0" dirty="0" smtClean="0"/>
                        <a:t> leaders Growth Cos 80+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baseline="0" dirty="0" smtClean="0"/>
                        <a:t>Paula </a:t>
                      </a:r>
                      <a:r>
                        <a:rPr lang="en-GB" i="1" baseline="0" dirty="0" err="1" smtClean="0"/>
                        <a:t>Fitzsimon</a:t>
                      </a:r>
                      <a:r>
                        <a:rPr lang="en-GB" i="1" baseline="0" dirty="0" smtClean="0"/>
                        <a:t> Consultancy</a:t>
                      </a:r>
                      <a:endParaRPr lang="en-GB" i="1" dirty="0" smtClean="0"/>
                    </a:p>
                  </a:txBody>
                  <a:tcPr/>
                </a:tc>
                <a:tc>
                  <a:txBody>
                    <a:bodyPr/>
                    <a:lstStyle/>
                    <a:p>
                      <a:r>
                        <a:rPr lang="en-GB" dirty="0" smtClean="0"/>
                        <a:t>Setting targets</a:t>
                      </a:r>
                      <a:endParaRPr lang="en-GB" baseline="0" dirty="0" smtClean="0"/>
                    </a:p>
                    <a:p>
                      <a:r>
                        <a:rPr lang="en-GB" baseline="0" dirty="0" smtClean="0"/>
                        <a:t>Sharing problems and solutions </a:t>
                      </a:r>
                    </a:p>
                    <a:p>
                      <a:r>
                        <a:rPr lang="en-GB" dirty="0" smtClean="0"/>
                        <a:t>Feedback</a:t>
                      </a:r>
                      <a:r>
                        <a:rPr lang="en-GB" baseline="0" dirty="0" smtClean="0"/>
                        <a:t> </a:t>
                      </a:r>
                    </a:p>
                    <a:p>
                      <a:r>
                        <a:rPr lang="en-GB" baseline="0" dirty="0" smtClean="0"/>
                        <a:t>Assess milestones to targets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Handbook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Initial Forums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Roundtables</a:t>
                      </a:r>
                      <a:r>
                        <a:rPr lang="en-GB" baseline="0" dirty="0" smtClean="0"/>
                        <a:t> with Lead Entrepreneurs and Peers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Topic workshops </a:t>
                      </a:r>
                    </a:p>
                  </a:txBody>
                  <a:tcPr/>
                </a:tc>
                <a:tc>
                  <a:txBody>
                    <a:bodyPr/>
                    <a:lstStyle/>
                    <a:p>
                      <a:r>
                        <a:rPr lang="en-GB" dirty="0" smtClean="0"/>
                        <a:t>Promotion</a:t>
                      </a:r>
                      <a:r>
                        <a:rPr lang="en-GB" baseline="0" dirty="0" smtClean="0"/>
                        <a:t> and registration </a:t>
                      </a:r>
                      <a:endParaRPr lang="en-GB" dirty="0"/>
                    </a:p>
                  </a:txBody>
                  <a:tcPr/>
                </a:tc>
                <a:extLst>
                  <a:ext uri="{0D108BD9-81ED-4DB2-BD59-A6C34878D82A}">
                    <a16:rowId xmlns:a16="http://schemas.microsoft.com/office/drawing/2014/main" val="406056478"/>
                  </a:ext>
                </a:extLst>
              </a:tr>
              <a:tr h="1455177">
                <a:tc>
                  <a:txBody>
                    <a:bodyPr/>
                    <a:lstStyle/>
                    <a:p>
                      <a:r>
                        <a:rPr lang="en-GB" dirty="0" smtClean="0"/>
                        <a:t>Go</a:t>
                      </a:r>
                      <a:r>
                        <a:rPr lang="en-GB" baseline="0" dirty="0" smtClean="0"/>
                        <a:t> Global 4 Growth </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Leadership</a:t>
                      </a:r>
                      <a:r>
                        <a:rPr lang="en-GB" i="1" baseline="0" dirty="0" smtClean="0"/>
                        <a:t> Teams </a:t>
                      </a:r>
                      <a:r>
                        <a:rPr lang="en-GB" i="1" dirty="0" smtClean="0"/>
                        <a:t> Growth SMEs 80+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DCU </a:t>
                      </a:r>
                      <a:r>
                        <a:rPr lang="en-GB" i="0" dirty="0" smtClean="0"/>
                        <a:t>/Enterprise</a:t>
                      </a:r>
                      <a:r>
                        <a:rPr lang="en-GB" i="0" baseline="0" dirty="0" smtClean="0"/>
                        <a:t> Ireland </a:t>
                      </a:r>
                      <a:endParaRPr lang="en-GB" i="1" dirty="0" smtClean="0"/>
                    </a:p>
                  </a:txBody>
                  <a:tcPr/>
                </a:tc>
                <a:tc>
                  <a:txBody>
                    <a:bodyPr/>
                    <a:lstStyle/>
                    <a:p>
                      <a:r>
                        <a:rPr lang="en-GB" dirty="0" smtClean="0"/>
                        <a:t>Frameworks</a:t>
                      </a:r>
                      <a:r>
                        <a:rPr lang="en-GB" baseline="0" dirty="0" smtClean="0"/>
                        <a:t> and guidelines explained</a:t>
                      </a:r>
                    </a:p>
                    <a:p>
                      <a:r>
                        <a:rPr lang="en-GB" baseline="0" dirty="0" smtClean="0"/>
                        <a:t>Practice Action Plan </a:t>
                      </a:r>
                    </a:p>
                    <a:p>
                      <a:r>
                        <a:rPr lang="en-GB" baseline="0" dirty="0" smtClean="0"/>
                        <a:t>Coaching/feedback </a:t>
                      </a:r>
                    </a:p>
                    <a:p>
                      <a:r>
                        <a:rPr lang="en-GB" baseline="0" dirty="0" smtClean="0"/>
                        <a:t>Assess Action Plan </a:t>
                      </a:r>
                      <a:endParaRPr lang="en-GB" dirty="0"/>
                    </a:p>
                  </a:txBody>
                  <a:tcPr/>
                </a:tc>
                <a:tc>
                  <a:txBody>
                    <a:bodyPr/>
                    <a:lstStyle/>
                    <a:p>
                      <a:r>
                        <a:rPr lang="en-GB" dirty="0" err="1" smtClean="0"/>
                        <a:t>Prereadings</a:t>
                      </a:r>
                      <a:r>
                        <a:rPr lang="en-GB" dirty="0" smtClean="0"/>
                        <a:t> </a:t>
                      </a:r>
                    </a:p>
                    <a:p>
                      <a:r>
                        <a:rPr lang="en-GB" dirty="0" smtClean="0"/>
                        <a:t> 3 Modules for 8d</a:t>
                      </a:r>
                      <a:r>
                        <a:rPr lang="en-GB" baseline="0" dirty="0" smtClean="0"/>
                        <a:t> total </a:t>
                      </a:r>
                    </a:p>
                    <a:p>
                      <a:r>
                        <a:rPr lang="en-GB" baseline="0" dirty="0" smtClean="0"/>
                        <a:t>Own Teams and Peers</a:t>
                      </a:r>
                    </a:p>
                    <a:p>
                      <a:r>
                        <a:rPr lang="en-GB" baseline="0" dirty="0" smtClean="0"/>
                        <a:t>F2f lecturers, coaches  </a:t>
                      </a:r>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Administration</a:t>
                      </a:r>
                      <a:r>
                        <a:rPr lang="en-GB" baseline="0" dirty="0" smtClean="0"/>
                        <a:t> and access to material (through </a:t>
                      </a:r>
                      <a:r>
                        <a:rPr lang="en-GB" baseline="0" dirty="0" err="1" smtClean="0"/>
                        <a:t>eilearn</a:t>
                      </a:r>
                      <a:r>
                        <a:rPr lang="en-GB" baseline="0" dirty="0" smtClean="0"/>
                        <a:t>) </a:t>
                      </a:r>
                      <a:endParaRPr lang="en-GB" dirty="0" smtClean="0"/>
                    </a:p>
                  </a:txBody>
                  <a:tcPr/>
                </a:tc>
                <a:extLst>
                  <a:ext uri="{0D108BD9-81ED-4DB2-BD59-A6C34878D82A}">
                    <a16:rowId xmlns:a16="http://schemas.microsoft.com/office/drawing/2014/main" val="2799091599"/>
                  </a:ext>
                </a:extLst>
              </a:tr>
              <a:tr h="1989137">
                <a:tc>
                  <a:txBody>
                    <a:bodyPr/>
                    <a:lstStyle/>
                    <a:p>
                      <a:r>
                        <a:rPr lang="en-GB" dirty="0" smtClean="0"/>
                        <a:t>Leadership</a:t>
                      </a:r>
                      <a:r>
                        <a:rPr lang="en-GB" baseline="0" dirty="0" smtClean="0"/>
                        <a:t> 4 Growth</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CEOs Scaling</a:t>
                      </a:r>
                      <a:r>
                        <a:rPr lang="en-GB" i="1" baseline="0" dirty="0" smtClean="0"/>
                        <a:t> Cos 30+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baseline="0" dirty="0" smtClean="0"/>
                        <a:t>IESE Business School /Leadership/Enterprise Ireland </a:t>
                      </a:r>
                      <a:endParaRPr lang="en-GB" i="1" dirty="0" smtClean="0"/>
                    </a:p>
                    <a:p>
                      <a:r>
                        <a:rPr lang="en-GB" baseline="0" dirty="0" smtClean="0"/>
                        <a:t> </a:t>
                      </a:r>
                      <a:endParaRPr lang="en-GB" dirty="0"/>
                    </a:p>
                  </a:txBody>
                  <a:tcPr/>
                </a:tc>
                <a:tc>
                  <a:txBody>
                    <a:bodyPr/>
                    <a:lstStyle/>
                    <a:p>
                      <a:r>
                        <a:rPr lang="en-GB" dirty="0" smtClean="0"/>
                        <a:t>Discuss</a:t>
                      </a:r>
                      <a:r>
                        <a:rPr lang="en-GB" baseline="0" dirty="0" smtClean="0"/>
                        <a:t> </a:t>
                      </a:r>
                      <a:r>
                        <a:rPr lang="en-GB" dirty="0" smtClean="0"/>
                        <a:t>Case</a:t>
                      </a:r>
                      <a:r>
                        <a:rPr lang="en-GB" baseline="0" dirty="0" smtClean="0"/>
                        <a:t> studies -&gt; frameworks </a:t>
                      </a:r>
                    </a:p>
                    <a:p>
                      <a:r>
                        <a:rPr lang="en-GB" baseline="0" dirty="0" smtClean="0"/>
                        <a:t>Practice Growth plan</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121 feedback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Assess Growth Plan </a:t>
                      </a:r>
                      <a:endParaRPr lang="en-GB" dirty="0"/>
                    </a:p>
                  </a:txBody>
                  <a:tcPr/>
                </a:tc>
                <a:tc>
                  <a:txBody>
                    <a:bodyPr/>
                    <a:lstStyle/>
                    <a:p>
                      <a:r>
                        <a:rPr lang="en-GB" dirty="0" smtClean="0"/>
                        <a:t>Pre-reading</a:t>
                      </a:r>
                      <a:r>
                        <a:rPr lang="en-GB" baseline="0" dirty="0" smtClean="0"/>
                        <a:t> </a:t>
                      </a:r>
                    </a:p>
                    <a:p>
                      <a:r>
                        <a:rPr lang="en-GB" dirty="0" smtClean="0"/>
                        <a:t>Modules 3 X</a:t>
                      </a:r>
                      <a:r>
                        <a:rPr lang="en-GB" baseline="0" dirty="0" smtClean="0"/>
                        <a:t> 1w </a:t>
                      </a:r>
                      <a:endParaRPr lang="en-GB" dirty="0" smtClean="0"/>
                    </a:p>
                    <a:p>
                      <a:r>
                        <a:rPr lang="en-GB" dirty="0" smtClean="0"/>
                        <a:t>F2f</a:t>
                      </a:r>
                      <a:r>
                        <a:rPr lang="en-GB" baseline="0" dirty="0" smtClean="0"/>
                        <a:t> lecturers, coaches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Peer + teams share</a:t>
                      </a:r>
                    </a:p>
                    <a:p>
                      <a:r>
                        <a:rPr lang="en-GB" baseline="0" dirty="0" smtClean="0"/>
                        <a:t>Insights Wider teams </a:t>
                      </a:r>
                      <a:endParaRPr lang="en-GB" dirty="0"/>
                    </a:p>
                  </a:txBody>
                  <a:tcPr/>
                </a:tc>
                <a:tc>
                  <a:txBody>
                    <a:bodyPr/>
                    <a:lstStyle/>
                    <a:p>
                      <a:r>
                        <a:rPr lang="en-GB" dirty="0" smtClean="0"/>
                        <a:t>Administration</a:t>
                      </a:r>
                      <a:r>
                        <a:rPr lang="en-GB" baseline="0" dirty="0" smtClean="0"/>
                        <a:t> and access to material (through </a:t>
                      </a:r>
                      <a:r>
                        <a:rPr lang="en-GB" baseline="0" dirty="0" err="1" smtClean="0"/>
                        <a:t>eilearn</a:t>
                      </a:r>
                      <a:r>
                        <a:rPr lang="en-GB" baseline="0" dirty="0" smtClean="0"/>
                        <a:t> – 6 themes – range of videos and readings) </a:t>
                      </a:r>
                      <a:endParaRPr lang="en-GB" dirty="0"/>
                    </a:p>
                  </a:txBody>
                  <a:tcPr/>
                </a:tc>
                <a:extLst>
                  <a:ext uri="{0D108BD9-81ED-4DB2-BD59-A6C34878D82A}">
                    <a16:rowId xmlns:a16="http://schemas.microsoft.com/office/drawing/2014/main" val="1964262899"/>
                  </a:ext>
                </a:extLst>
              </a:tr>
              <a:tr h="1455177">
                <a:tc>
                  <a:txBody>
                    <a:bodyPr/>
                    <a:lstStyle/>
                    <a:p>
                      <a:r>
                        <a:rPr lang="en-GB" dirty="0" err="1" smtClean="0"/>
                        <a:t>Mentora</a:t>
                      </a:r>
                      <a:r>
                        <a:rPr lang="en-GB" dirty="0" smtClean="0"/>
                        <a:t> </a:t>
                      </a:r>
                    </a:p>
                    <a:p>
                      <a:r>
                        <a:rPr lang="en-GB" i="1" dirty="0" smtClean="0"/>
                        <a:t>Leaders at middle + level Corporates</a:t>
                      </a:r>
                      <a:r>
                        <a:rPr lang="en-GB" i="1" baseline="0" dirty="0" smtClean="0"/>
                        <a:t> </a:t>
                      </a:r>
                      <a:r>
                        <a:rPr lang="en-GB" i="1" baseline="0" dirty="0" err="1" smtClean="0"/>
                        <a:t>etc</a:t>
                      </a:r>
                      <a:endParaRPr lang="en-GB" i="1" baseline="0" dirty="0" smtClean="0"/>
                    </a:p>
                    <a:p>
                      <a:r>
                        <a:rPr lang="en-GB" i="1" baseline="0" dirty="0" err="1" smtClean="0"/>
                        <a:t>Mentora</a:t>
                      </a:r>
                      <a:r>
                        <a:rPr lang="en-GB" i="1" baseline="0" smtClean="0"/>
                        <a:t> Institute </a:t>
                      </a:r>
                      <a:endParaRPr lang="en-GB" i="1" dirty="0"/>
                    </a:p>
                  </a:txBody>
                  <a:tcPr/>
                </a:tc>
                <a:tc>
                  <a:txBody>
                    <a:bodyPr/>
                    <a:lstStyle/>
                    <a:p>
                      <a:r>
                        <a:rPr lang="en-GB" dirty="0" smtClean="0"/>
                        <a:t>Principles</a:t>
                      </a:r>
                      <a:r>
                        <a:rPr lang="en-GB" baseline="0" dirty="0" smtClean="0"/>
                        <a:t>, tools, case studies,</a:t>
                      </a:r>
                    </a:p>
                    <a:p>
                      <a:r>
                        <a:rPr lang="en-GB" baseline="0" dirty="0" smtClean="0"/>
                        <a:t>Practice in games/scenarios </a:t>
                      </a:r>
                    </a:p>
                    <a:p>
                      <a:r>
                        <a:rPr lang="en-GB" baseline="0" dirty="0" smtClean="0"/>
                        <a:t>Feedback </a:t>
                      </a:r>
                      <a:r>
                        <a:rPr lang="en-GB" baseline="0" dirty="0" err="1" smtClean="0"/>
                        <a:t>tho</a:t>
                      </a:r>
                      <a:r>
                        <a:rPr lang="en-GB" baseline="0" dirty="0" smtClean="0"/>
                        <a:t> peers, coaching </a:t>
                      </a:r>
                    </a:p>
                    <a:p>
                      <a:r>
                        <a:rPr lang="en-GB" dirty="0" smtClean="0"/>
                        <a:t>Reflection (self, group) </a:t>
                      </a:r>
                    </a:p>
                    <a:p>
                      <a:r>
                        <a:rPr lang="en-GB" dirty="0" smtClean="0"/>
                        <a:t>Assess</a:t>
                      </a:r>
                      <a:r>
                        <a:rPr lang="en-GB" baseline="0" dirty="0" smtClean="0"/>
                        <a:t>: </a:t>
                      </a:r>
                      <a:r>
                        <a:rPr lang="en-GB" dirty="0" smtClean="0"/>
                        <a:t>Behaviour update</a:t>
                      </a:r>
                      <a:r>
                        <a:rPr lang="en-GB" baseline="0" dirty="0" smtClean="0"/>
                        <a:t> </a:t>
                      </a:r>
                      <a:r>
                        <a:rPr lang="en-GB" dirty="0" smtClean="0"/>
                        <a:t> </a:t>
                      </a:r>
                      <a:endParaRPr lang="en-GB" dirty="0"/>
                    </a:p>
                  </a:txBody>
                  <a:tcPr/>
                </a:tc>
                <a:tc>
                  <a:txBody>
                    <a:bodyPr/>
                    <a:lstStyle/>
                    <a:p>
                      <a:r>
                        <a:rPr lang="en-GB" dirty="0" smtClean="0"/>
                        <a:t>Workshops</a:t>
                      </a:r>
                      <a:r>
                        <a:rPr lang="en-GB" baseline="0" dirty="0" smtClean="0"/>
                        <a:t> (f2f), Webinars</a:t>
                      </a:r>
                    </a:p>
                    <a:p>
                      <a:r>
                        <a:rPr lang="en-GB" baseline="0" dirty="0" smtClean="0"/>
                        <a:t>Leadership flight simulator (o/l)  </a:t>
                      </a:r>
                    </a:p>
                    <a:p>
                      <a:r>
                        <a:rPr lang="en-GB" baseline="0" dirty="0" smtClean="0"/>
                        <a:t>Coaching (f2f, online) </a:t>
                      </a:r>
                    </a:p>
                    <a:p>
                      <a:r>
                        <a:rPr lang="en-GB" baseline="0" dirty="0" smtClean="0"/>
                        <a:t>Peer inputs (f2f, online)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Digital platform (90 topics covered, 150 hours of video, 1k exercises and role-plays) </a:t>
                      </a:r>
                    </a:p>
                    <a:p>
                      <a:endParaRPr lang="en-GB" dirty="0"/>
                    </a:p>
                  </a:txBody>
                  <a:tcPr/>
                </a:tc>
                <a:extLst>
                  <a:ext uri="{0D108BD9-81ED-4DB2-BD59-A6C34878D82A}">
                    <a16:rowId xmlns:a16="http://schemas.microsoft.com/office/drawing/2014/main" val="99323823"/>
                  </a:ext>
                </a:extLst>
              </a:tr>
            </a:tbl>
          </a:graphicData>
        </a:graphic>
      </p:graphicFrame>
    </p:spTree>
    <p:extLst>
      <p:ext uri="{BB962C8B-B14F-4D97-AF65-F5344CB8AC3E}">
        <p14:creationId xmlns:p14="http://schemas.microsoft.com/office/powerpoint/2010/main" val="392319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332"/>
            <a:ext cx="10515600" cy="756356"/>
          </a:xfrm>
        </p:spPr>
        <p:txBody>
          <a:bodyPr>
            <a:normAutofit fontScale="90000"/>
          </a:bodyPr>
          <a:lstStyle/>
          <a:p>
            <a:r>
              <a:rPr lang="en-GB" sz="3200" b="1" dirty="0" smtClean="0"/>
              <a:t>Pros/opportunities and cons/challenges of on-line delivery – views  </a:t>
            </a:r>
            <a:endParaRPr lang="en-GB"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8267356"/>
              </p:ext>
            </p:extLst>
          </p:nvPr>
        </p:nvGraphicFramePr>
        <p:xfrm>
          <a:off x="146756" y="406401"/>
          <a:ext cx="12045244" cy="6421204"/>
        </p:xfrm>
        <a:graphic>
          <a:graphicData uri="http://schemas.openxmlformats.org/drawingml/2006/table">
            <a:tbl>
              <a:tblPr firstRow="1" bandRow="1">
                <a:tableStyleId>{5C22544A-7EE6-4342-B048-85BDC9FD1C3A}</a:tableStyleId>
              </a:tblPr>
              <a:tblGrid>
                <a:gridCol w="4015080">
                  <a:extLst>
                    <a:ext uri="{9D8B030D-6E8A-4147-A177-3AD203B41FA5}">
                      <a16:colId xmlns:a16="http://schemas.microsoft.com/office/drawing/2014/main" val="1787793703"/>
                    </a:ext>
                  </a:extLst>
                </a:gridCol>
                <a:gridCol w="4216252">
                  <a:extLst>
                    <a:ext uri="{9D8B030D-6E8A-4147-A177-3AD203B41FA5}">
                      <a16:colId xmlns:a16="http://schemas.microsoft.com/office/drawing/2014/main" val="1623606962"/>
                    </a:ext>
                  </a:extLst>
                </a:gridCol>
                <a:gridCol w="3813912">
                  <a:extLst>
                    <a:ext uri="{9D8B030D-6E8A-4147-A177-3AD203B41FA5}">
                      <a16:colId xmlns:a16="http://schemas.microsoft.com/office/drawing/2014/main" val="1173197375"/>
                    </a:ext>
                  </a:extLst>
                </a:gridCol>
              </a:tblGrid>
              <a:tr h="358420">
                <a:tc>
                  <a:txBody>
                    <a:bodyPr/>
                    <a:lstStyle/>
                    <a:p>
                      <a:r>
                        <a:rPr lang="en-GB" b="1" dirty="0" smtClean="0"/>
                        <a:t>Pros/opportunities</a:t>
                      </a:r>
                      <a:endParaRPr lang="en-GB" dirty="0"/>
                    </a:p>
                  </a:txBody>
                  <a:tcPr/>
                </a:tc>
                <a:tc>
                  <a:txBody>
                    <a:bodyPr/>
                    <a:lstStyle/>
                    <a:p>
                      <a:r>
                        <a:rPr lang="en-GB" b="1" dirty="0" smtClean="0"/>
                        <a:t>Cons/challenges</a:t>
                      </a:r>
                      <a:endParaRPr lang="en-GB" dirty="0"/>
                    </a:p>
                  </a:txBody>
                  <a:tcPr/>
                </a:tc>
                <a:tc>
                  <a:txBody>
                    <a:bodyPr/>
                    <a:lstStyle/>
                    <a:p>
                      <a:r>
                        <a:rPr lang="en-GB" dirty="0" smtClean="0"/>
                        <a:t>Factors/other</a:t>
                      </a:r>
                      <a:r>
                        <a:rPr lang="en-GB" baseline="0" dirty="0" smtClean="0"/>
                        <a:t> </a:t>
                      </a:r>
                      <a:endParaRPr lang="en-GB" dirty="0"/>
                    </a:p>
                  </a:txBody>
                  <a:tcPr/>
                </a:tc>
                <a:extLst>
                  <a:ext uri="{0D108BD9-81ED-4DB2-BD59-A6C34878D82A}">
                    <a16:rowId xmlns:a16="http://schemas.microsoft.com/office/drawing/2014/main" val="400950519"/>
                  </a:ext>
                </a:extLst>
              </a:tr>
              <a:tr h="2240123">
                <a:tc>
                  <a:txBody>
                    <a:bodyPr/>
                    <a:lstStyle/>
                    <a:p>
                      <a:pPr lvl="1"/>
                      <a:r>
                        <a:rPr lang="en-GB" sz="1600" dirty="0" smtClean="0"/>
                        <a:t>For sharing of content – with beginning, middle and end …what</a:t>
                      </a:r>
                      <a:r>
                        <a:rPr lang="en-GB" sz="1600" baseline="0" dirty="0" smtClean="0"/>
                        <a:t> is </a:t>
                      </a:r>
                      <a:r>
                        <a:rPr lang="en-GB" sz="1600" dirty="0" smtClean="0"/>
                        <a:t>reaction to material important</a:t>
                      </a:r>
                      <a:r>
                        <a:rPr lang="en-GB" sz="1600" baseline="0" dirty="0" smtClean="0"/>
                        <a:t> </a:t>
                      </a:r>
                      <a:endParaRPr lang="en-GB" sz="1600" dirty="0" smtClean="0"/>
                    </a:p>
                    <a:p>
                      <a:pPr lvl="1"/>
                      <a:r>
                        <a:rPr lang="en-GB" sz="1600" dirty="0" smtClean="0"/>
                        <a:t>allows for customised provision </a:t>
                      </a:r>
                    </a:p>
                    <a:p>
                      <a:pPr lvl="1"/>
                      <a:r>
                        <a:rPr lang="en-GB" sz="1600" dirty="0" smtClean="0"/>
                        <a:t>Advantages for those for whom time is short </a:t>
                      </a:r>
                    </a:p>
                    <a:p>
                      <a:pPr lvl="1"/>
                      <a:r>
                        <a:rPr lang="en-GB" sz="1600" dirty="0" smtClean="0"/>
                        <a:t>Certainly part of journey, with blended supports at different points  </a:t>
                      </a:r>
                    </a:p>
                    <a:p>
                      <a:endParaRPr lang="en-GB" sz="16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600" dirty="0" smtClean="0"/>
                        <a:t>Question over access to peer2peer Networking online (general or at level of ethos required for real growth)</a:t>
                      </a:r>
                      <a:r>
                        <a:rPr lang="en-GB" sz="1600" baseline="0"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t>to what level is question?  </a:t>
                      </a:r>
                      <a:endParaRPr lang="en-GB" sz="16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GB" sz="1600" dirty="0" smtClean="0"/>
                        <a:t>How involve dialogue and checking within cohort??</a:t>
                      </a:r>
                    </a:p>
                    <a:p>
                      <a:endParaRPr lang="en-GB" sz="1600" dirty="0"/>
                    </a:p>
                  </a:txBody>
                  <a:tcPr/>
                </a:tc>
                <a:tc>
                  <a:txBody>
                    <a:bodyPr/>
                    <a:lstStyle/>
                    <a:p>
                      <a:r>
                        <a:rPr lang="en-GB" sz="1600" dirty="0" smtClean="0"/>
                        <a:t>How people learn is key …what type of learner … visual or …influence if virtual (video etc.) or f2f – preference for how to connect important</a:t>
                      </a:r>
                    </a:p>
                    <a:p>
                      <a:r>
                        <a:rPr lang="en-GB" sz="1600" dirty="0" smtClean="0"/>
                        <a:t>Many are overwhelmed by technology choices Technology is evolving, but …</a:t>
                      </a:r>
                    </a:p>
                    <a:p>
                      <a:r>
                        <a:rPr lang="en-GB" sz="1600" dirty="0" smtClean="0"/>
                        <a:t>Also </a:t>
                      </a:r>
                      <a:r>
                        <a:rPr lang="en-GB" sz="1600" dirty="0" err="1" smtClean="0"/>
                        <a:t>whats</a:t>
                      </a:r>
                      <a:r>
                        <a:rPr lang="en-GB" sz="1600" dirty="0" smtClean="0"/>
                        <a:t> the learning outcome? And the expectation of behaviour change …</a:t>
                      </a:r>
                    </a:p>
                    <a:p>
                      <a:endParaRPr lang="en-GB" sz="1600" dirty="0"/>
                    </a:p>
                  </a:txBody>
                  <a:tcPr/>
                </a:tc>
                <a:extLst>
                  <a:ext uri="{0D108BD9-81ED-4DB2-BD59-A6C34878D82A}">
                    <a16:rowId xmlns:a16="http://schemas.microsoft.com/office/drawing/2014/main" val="307734670"/>
                  </a:ext>
                </a:extLst>
              </a:tr>
              <a:tr h="567498">
                <a:tc>
                  <a:txBody>
                    <a:bodyPr/>
                    <a:lstStyle/>
                    <a:p>
                      <a:pPr marL="0" indent="0">
                        <a:buNone/>
                      </a:pPr>
                      <a:r>
                        <a:rPr lang="en-GB" sz="1600" dirty="0" smtClean="0"/>
                        <a:t>Provision</a:t>
                      </a:r>
                      <a:r>
                        <a:rPr lang="en-GB" sz="1600" baseline="0" dirty="0" smtClean="0"/>
                        <a:t> of </a:t>
                      </a:r>
                      <a:r>
                        <a:rPr lang="en-GB" sz="1600" dirty="0" smtClean="0"/>
                        <a:t>admin support</a:t>
                      </a:r>
                      <a:r>
                        <a:rPr lang="en-GB" sz="1600" baseline="0" dirty="0" smtClean="0"/>
                        <a:t>, </a:t>
                      </a:r>
                      <a:r>
                        <a:rPr lang="en-GB" sz="1600" dirty="0" smtClean="0"/>
                        <a:t>access</a:t>
                      </a:r>
                      <a:r>
                        <a:rPr lang="en-GB" sz="1600" baseline="0" dirty="0" smtClean="0"/>
                        <a:t> </a:t>
                      </a:r>
                      <a:r>
                        <a:rPr lang="en-GB" sz="1600" dirty="0" smtClean="0"/>
                        <a:t>materials </a:t>
                      </a:r>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Need to build trust, so face2face seen as central  </a:t>
                      </a:r>
                    </a:p>
                    <a:p>
                      <a:endParaRPr lang="en-GB" sz="1600" dirty="0"/>
                    </a:p>
                  </a:txBody>
                  <a:tcPr/>
                </a:tc>
                <a:tc>
                  <a:txBody>
                    <a:bodyPr/>
                    <a:lstStyle/>
                    <a:p>
                      <a:r>
                        <a:rPr lang="en-GB" sz="1600" dirty="0" smtClean="0"/>
                        <a:t>Lecturers vary in</a:t>
                      </a:r>
                      <a:r>
                        <a:rPr lang="en-GB" sz="1600" baseline="0" dirty="0" smtClean="0"/>
                        <a:t> familiarity with tech</a:t>
                      </a:r>
                      <a:endParaRPr lang="en-GB" sz="1600" dirty="0"/>
                    </a:p>
                  </a:txBody>
                  <a:tcPr/>
                </a:tc>
                <a:extLst>
                  <a:ext uri="{0D108BD9-81ED-4DB2-BD59-A6C34878D82A}">
                    <a16:rowId xmlns:a16="http://schemas.microsoft.com/office/drawing/2014/main" val="3728311592"/>
                  </a:ext>
                </a:extLst>
              </a:tr>
              <a:tr h="2240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Supportive -</a:t>
                      </a:r>
                      <a:r>
                        <a:rPr lang="en-GB" sz="1600" baseline="0" dirty="0" smtClean="0"/>
                        <a:t> </a:t>
                      </a:r>
                      <a:r>
                        <a:rPr lang="en-GB" sz="1600" dirty="0" smtClean="0"/>
                        <a:t>for administration and provision of material </a:t>
                      </a:r>
                      <a:r>
                        <a:rPr lang="en-GB" sz="1600" dirty="0" err="1" smtClean="0"/>
                        <a:t>etc</a:t>
                      </a:r>
                      <a:endParaRPr lang="en-GB" sz="1600" dirty="0" smtClean="0"/>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Not replacing core elements – best practice is face2face “Field and Forum” with experts and peers sharing ; </a:t>
                      </a:r>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Some good gamification (there is lots of poor just badges for own sake) can support adaptive learning; </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However, even sharing material needs care to curate and avoid a jungle</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Must be available for persons own pace, and when want /need to learn specific skill</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t>If do, resource </a:t>
                      </a:r>
                      <a:r>
                        <a:rPr lang="en-GB" sz="1600" dirty="0" smtClean="0"/>
                        <a:t>properly!!!! </a:t>
                      </a:r>
                    </a:p>
                    <a:p>
                      <a:endParaRPr lang="en-GB" sz="1600" dirty="0"/>
                    </a:p>
                  </a:txBody>
                  <a:tcPr/>
                </a:tc>
                <a:extLst>
                  <a:ext uri="{0D108BD9-81ED-4DB2-BD59-A6C34878D82A}">
                    <a16:rowId xmlns:a16="http://schemas.microsoft.com/office/drawing/2014/main" val="915482630"/>
                  </a:ext>
                </a:extLst>
              </a:tr>
              <a:tr h="904324">
                <a:tc>
                  <a:txBody>
                    <a:bodyPr/>
                    <a:lstStyle/>
                    <a:p>
                      <a:pPr marL="0" indent="0">
                        <a:buNone/>
                      </a:pPr>
                      <a:r>
                        <a:rPr lang="en-GB" sz="1600" dirty="0" smtClean="0"/>
                        <a:t>In providing just-in-time take as/when needed information </a:t>
                      </a:r>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Otherwise,  key to approach is trust, and </a:t>
                      </a:r>
                      <a:r>
                        <a:rPr lang="en-GB" sz="1600" dirty="0" err="1" smtClean="0"/>
                        <a:t>facetoface</a:t>
                      </a:r>
                      <a:r>
                        <a:rPr lang="en-GB" sz="1600" dirty="0" smtClean="0"/>
                        <a:t> is fundamental </a:t>
                      </a:r>
                    </a:p>
                    <a:p>
                      <a:endParaRPr lang="en-GB" sz="1600" dirty="0"/>
                    </a:p>
                  </a:txBody>
                  <a:tcPr/>
                </a:tc>
                <a:tc>
                  <a:txBody>
                    <a:bodyPr/>
                    <a:lstStyle/>
                    <a:p>
                      <a:r>
                        <a:rPr lang="en-GB" sz="1600" dirty="0" err="1" smtClean="0"/>
                        <a:t>Facetoface</a:t>
                      </a:r>
                      <a:r>
                        <a:rPr lang="en-GB" sz="1600" dirty="0" smtClean="0"/>
                        <a:t> is fundamental – an Irish cultural feature? </a:t>
                      </a:r>
                    </a:p>
                  </a:txBody>
                  <a:tcPr/>
                </a:tc>
                <a:extLst>
                  <a:ext uri="{0D108BD9-81ED-4DB2-BD59-A6C34878D82A}">
                    <a16:rowId xmlns:a16="http://schemas.microsoft.com/office/drawing/2014/main" val="2028849815"/>
                  </a:ext>
                </a:extLst>
              </a:tr>
            </a:tbl>
          </a:graphicData>
        </a:graphic>
      </p:graphicFrame>
    </p:spTree>
    <p:extLst>
      <p:ext uri="{BB962C8B-B14F-4D97-AF65-F5344CB8AC3E}">
        <p14:creationId xmlns:p14="http://schemas.microsoft.com/office/powerpoint/2010/main" val="3751820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 </a:t>
            </a:r>
            <a:r>
              <a:rPr lang="en-GB" dirty="0"/>
              <a:t/>
            </a:r>
            <a:br>
              <a:rPr lang="en-GB" dirty="0"/>
            </a:br>
            <a:r>
              <a:rPr lang="en-GB" b="1" dirty="0"/>
              <a:t>Initial </a:t>
            </a:r>
            <a:r>
              <a:rPr lang="en-GB" b="1" dirty="0" smtClean="0"/>
              <a:t>Conclusions  </a:t>
            </a:r>
            <a:endParaRPr lang="en-GB" b="1" dirty="0"/>
          </a:p>
        </p:txBody>
      </p:sp>
      <p:sp>
        <p:nvSpPr>
          <p:cNvPr id="3" name="Content Placeholder 2"/>
          <p:cNvSpPr>
            <a:spLocks noGrp="1"/>
          </p:cNvSpPr>
          <p:nvPr>
            <p:ph idx="1"/>
          </p:nvPr>
        </p:nvSpPr>
        <p:spPr>
          <a:xfrm>
            <a:off x="838200" y="1690687"/>
            <a:ext cx="10983686" cy="4840741"/>
          </a:xfrm>
        </p:spPr>
        <p:txBody>
          <a:bodyPr>
            <a:normAutofit fontScale="92500" lnSpcReduction="10000"/>
          </a:bodyPr>
          <a:lstStyle/>
          <a:p>
            <a:r>
              <a:rPr lang="en-GB" dirty="0" smtClean="0"/>
              <a:t>Variety of leadership programmes in terms of what/who/why and how (methods and media) – varies and bespoke </a:t>
            </a:r>
          </a:p>
          <a:p>
            <a:r>
              <a:rPr lang="en-GB" dirty="0" smtClean="0"/>
              <a:t>Technology as supportive of promotion and administration is general </a:t>
            </a:r>
          </a:p>
          <a:p>
            <a:r>
              <a:rPr lang="en-GB" dirty="0"/>
              <a:t>T</a:t>
            </a:r>
            <a:r>
              <a:rPr lang="en-GB" dirty="0" smtClean="0"/>
              <a:t>echnology to share content and facilitate “flipped classroom” is common  </a:t>
            </a:r>
          </a:p>
          <a:p>
            <a:r>
              <a:rPr lang="en-GB" dirty="0" smtClean="0"/>
              <a:t>Technology to do practice and feedback is used but not common </a:t>
            </a:r>
          </a:p>
          <a:p>
            <a:r>
              <a:rPr lang="en-GB" dirty="0" smtClean="0"/>
              <a:t>Factors that may be involved in adoption of technology are </a:t>
            </a:r>
          </a:p>
          <a:p>
            <a:pPr lvl="1"/>
            <a:r>
              <a:rPr lang="en-GB" dirty="0" smtClean="0"/>
              <a:t>Challenge being addressed – depth of isolation and low confidence? </a:t>
            </a:r>
          </a:p>
          <a:p>
            <a:pPr lvl="1"/>
            <a:r>
              <a:rPr lang="en-GB" dirty="0"/>
              <a:t>Degree of personal leadership transformation aimed for? </a:t>
            </a:r>
            <a:endParaRPr lang="en-GB" dirty="0" smtClean="0"/>
          </a:p>
          <a:p>
            <a:pPr lvl="1"/>
            <a:r>
              <a:rPr lang="en-GB" dirty="0"/>
              <a:t>Level of trust required for sharing and developing? </a:t>
            </a:r>
            <a:endParaRPr lang="en-GB" dirty="0" smtClean="0"/>
          </a:p>
          <a:p>
            <a:pPr lvl="1"/>
            <a:r>
              <a:rPr lang="en-GB" dirty="0" smtClean="0"/>
              <a:t>Cultural acceptance of technology and distance varies? </a:t>
            </a:r>
          </a:p>
          <a:p>
            <a:pPr lvl="1"/>
            <a:r>
              <a:rPr lang="en-GB" dirty="0" smtClean="0"/>
              <a:t>Familiarity of lecturers and organisers with the various technology options available? </a:t>
            </a:r>
          </a:p>
          <a:p>
            <a:pPr lvl="1"/>
            <a:r>
              <a:rPr lang="en-GB" dirty="0" smtClean="0"/>
              <a:t>Reluctance to be technology first in place, conscious of leaders perceptions?  </a:t>
            </a:r>
          </a:p>
          <a:p>
            <a:pPr lvl="1"/>
            <a:r>
              <a:rPr lang="en-GB" dirty="0" smtClean="0"/>
              <a:t>Resources and systematic planning involved in getting it right? </a:t>
            </a:r>
          </a:p>
          <a:p>
            <a:endParaRPr lang="en-GB" dirty="0"/>
          </a:p>
        </p:txBody>
      </p:sp>
    </p:spTree>
    <p:extLst>
      <p:ext uri="{BB962C8B-B14F-4D97-AF65-F5344CB8AC3E}">
        <p14:creationId xmlns:p14="http://schemas.microsoft.com/office/powerpoint/2010/main" val="3115037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END (FOR NOW!) </a:t>
            </a:r>
            <a:endParaRPr lang="en-GB" dirty="0"/>
          </a:p>
        </p:txBody>
      </p:sp>
      <p:sp>
        <p:nvSpPr>
          <p:cNvPr id="3" name="Content Placeholder 2"/>
          <p:cNvSpPr>
            <a:spLocks noGrp="1"/>
          </p:cNvSpPr>
          <p:nvPr>
            <p:ph idx="1"/>
          </p:nvPr>
        </p:nvSpPr>
        <p:spPr/>
        <p:txBody>
          <a:bodyPr/>
          <a:lstStyle/>
          <a:p>
            <a:endParaRPr lang="en-GB" dirty="0" smtClean="0"/>
          </a:p>
          <a:p>
            <a:pPr marL="0" indent="0">
              <a:buNone/>
            </a:pPr>
            <a:r>
              <a:rPr lang="en-GB" dirty="0" smtClean="0"/>
              <a:t>ANY QUESTIONS OR COMMENTS? </a:t>
            </a:r>
          </a:p>
          <a:p>
            <a:pPr marL="0" indent="0">
              <a:buNone/>
            </a:pPr>
            <a:endParaRPr lang="en-GB" dirty="0" smtClean="0"/>
          </a:p>
          <a:p>
            <a:pPr marL="0" indent="0">
              <a:buNone/>
            </a:pPr>
            <a:endParaRPr lang="en-GB" dirty="0"/>
          </a:p>
          <a:p>
            <a:pPr marL="0" indent="0">
              <a:buNone/>
            </a:pPr>
            <a:r>
              <a:rPr lang="en-GB" dirty="0" smtClean="0"/>
              <a:t>AND THANKYOU FOR LISTENING!!! </a:t>
            </a:r>
            <a:endParaRPr lang="en-GB" dirty="0"/>
          </a:p>
        </p:txBody>
      </p:sp>
    </p:spTree>
    <p:extLst>
      <p:ext uri="{BB962C8B-B14F-4D97-AF65-F5344CB8AC3E}">
        <p14:creationId xmlns:p14="http://schemas.microsoft.com/office/powerpoint/2010/main" val="261922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1635</TotalTime>
  <Words>1330</Words>
  <Application>Microsoft Office PowerPoint</Application>
  <PresentationFormat>Widescreen</PresentationFormat>
  <Paragraphs>211</Paragraphs>
  <Slides>12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CAN TECHNOLOGY HELP EDUCATE MORE AND/OR BETTER LEADERS? </vt:lpstr>
      <vt:lpstr>Can Technology help educate more and/or better Leaders? </vt:lpstr>
      <vt:lpstr>CAN TECHNOLOGY HELP EDUCATE MORE AND/OR BETTER LEADERS? </vt:lpstr>
      <vt:lpstr>What do we already know - Literature review 1  </vt:lpstr>
      <vt:lpstr>What do we already know - Literature review 2</vt:lpstr>
      <vt:lpstr> Examples of leadership development courses </vt:lpstr>
      <vt:lpstr>METHODS AND MEDIA </vt:lpstr>
      <vt:lpstr> Methods and media in education and training</vt:lpstr>
      <vt:lpstr>PowerPoint Presentation</vt:lpstr>
      <vt:lpstr>Pros/opportunities and cons/challenges of on-line delivery – views  </vt:lpstr>
      <vt:lpstr>  Initial Conclusions  </vt:lpstr>
      <vt:lpstr>THE END (FOR NOW!)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Niall O'Donnellan ...</dc:creator>
  <cp:lastModifiedBy>Niall O'Donnellan ...</cp:lastModifiedBy>
  <cp:revision>130</cp:revision>
  <cp:lastPrinted>2020-02-02T12:19:55Z</cp:lastPrinted>
  <dcterms:created xsi:type="dcterms:W3CDTF">2020-01-17T18:51:22Z</dcterms:created>
  <dcterms:modified xsi:type="dcterms:W3CDTF">2021-09-18T09:39:33Z</dcterms:modified>
</cp:coreProperties>
</file>