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064E3F-769F-4821-BF81-EC012F2D12E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16C1A9CD-38D3-4B5E-B90D-7E82B26F53F4}">
      <dgm:prSet custT="1"/>
      <dgm:spPr>
        <a:solidFill>
          <a:srgbClr val="003B71"/>
        </a:solidFill>
      </dgm:spPr>
      <dgm:t>
        <a:bodyPr/>
        <a:lstStyle/>
        <a:p>
          <a:r>
            <a:rPr lang="en-IE" sz="14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Work with 5,000 Irish-owned businesses, </a:t>
          </a:r>
          <a:r>
            <a:rPr lang="en-IE" sz="1400" kern="1200" noProof="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early-stage entrepreneurs, established businesses and Irish multinationals, </a:t>
          </a:r>
          <a:r>
            <a:rPr lang="en-IE" sz="1400" kern="1200" noProof="0" dirty="0">
              <a:solidFill>
                <a:srgbClr val="FFFFFF"/>
              </a:solidFill>
              <a:latin typeface="Helvetica"/>
              <a:ea typeface="Helvetica"/>
              <a:cs typeface="Helvetica"/>
              <a:sym typeface="Arial"/>
            </a:rPr>
            <a:t>Irish-directed mid-caps and corporates</a:t>
          </a:r>
          <a:endParaRPr lang="en-IE" sz="1400" kern="1200" dirty="0">
            <a:solidFill>
              <a:srgbClr val="FFFFFF"/>
            </a:solidFill>
            <a:latin typeface="Helvetica"/>
            <a:ea typeface="Helvetica"/>
            <a:cs typeface="Helvetica"/>
          </a:endParaRPr>
        </a:p>
      </dgm:t>
    </dgm:pt>
    <dgm:pt modelId="{974278B0-A69C-4F59-8674-D14BD599F93B}" type="parTrans" cxnId="{5AAD1A36-71A9-4020-B4D5-0E018BB96041}">
      <dgm:prSet/>
      <dgm:spPr/>
      <dgm:t>
        <a:bodyPr/>
        <a:lstStyle/>
        <a:p>
          <a:endParaRPr lang="en-IE" sz="1400"/>
        </a:p>
      </dgm:t>
    </dgm:pt>
    <dgm:pt modelId="{F1E846C4-945E-452E-BCB6-CF4EA70831FE}" type="sibTrans" cxnId="{5AAD1A36-71A9-4020-B4D5-0E018BB96041}">
      <dgm:prSet/>
      <dgm:spPr/>
      <dgm:t>
        <a:bodyPr/>
        <a:lstStyle/>
        <a:p>
          <a:endParaRPr lang="en-IE" sz="1400"/>
        </a:p>
      </dgm:t>
    </dgm:pt>
    <dgm:pt modelId="{9A87104F-8986-4EA9-83B0-90D98D65FAE4}">
      <dgm:prSet custT="1"/>
      <dgm:spPr>
        <a:solidFill>
          <a:srgbClr val="003B71"/>
        </a:solidFill>
      </dgm:spPr>
      <dgm:t>
        <a:bodyPr/>
        <a:lstStyle/>
        <a:p>
          <a:r>
            <a:rPr lang="en-IE" sz="14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Manufacturing sector and </a:t>
          </a:r>
          <a:r>
            <a:rPr lang="en-US" sz="14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internationally-traded services </a:t>
          </a:r>
          <a:r>
            <a:rPr lang="en-IE" sz="1400" kern="1200" noProof="0" dirty="0">
              <a:solidFill>
                <a:srgbClr val="FFFFFF"/>
              </a:solidFill>
              <a:latin typeface="Helvetica"/>
              <a:ea typeface="Helvetica"/>
              <a:cs typeface="Helvetica"/>
              <a:sym typeface="Arial"/>
            </a:rPr>
            <a:t>with 10 or more employees</a:t>
          </a:r>
          <a:endParaRPr lang="en-IE" sz="1400" kern="1200" dirty="0">
            <a:solidFill>
              <a:srgbClr val="FFFFFF"/>
            </a:solidFill>
            <a:latin typeface="Helvetica"/>
            <a:ea typeface="Helvetica"/>
            <a:cs typeface="Helvetica"/>
          </a:endParaRPr>
        </a:p>
      </dgm:t>
    </dgm:pt>
    <dgm:pt modelId="{02CAC55A-3C16-4F45-AC5C-B516E1BB3805}" type="parTrans" cxnId="{4A13301A-14C8-402F-ACE4-D48A0B51EC8B}">
      <dgm:prSet/>
      <dgm:spPr/>
      <dgm:t>
        <a:bodyPr/>
        <a:lstStyle/>
        <a:p>
          <a:endParaRPr lang="en-IE" sz="1400"/>
        </a:p>
      </dgm:t>
    </dgm:pt>
    <dgm:pt modelId="{FC7F54AF-9F0A-46E5-8212-45D63A6453E2}" type="sibTrans" cxnId="{4A13301A-14C8-402F-ACE4-D48A0B51EC8B}">
      <dgm:prSet/>
      <dgm:spPr/>
      <dgm:t>
        <a:bodyPr/>
        <a:lstStyle/>
        <a:p>
          <a:endParaRPr lang="en-IE" sz="1400"/>
        </a:p>
      </dgm:t>
    </dgm:pt>
    <dgm:pt modelId="{17562627-A659-4D70-BF15-02D37B0BAF15}">
      <dgm:prSet custT="1"/>
      <dgm:spPr>
        <a:solidFill>
          <a:srgbClr val="003B71"/>
        </a:solidFill>
      </dgm:spPr>
      <dgm:t>
        <a:bodyPr/>
        <a:lstStyle/>
        <a:p>
          <a:r>
            <a:rPr lang="en-IE" sz="1400" dirty="0"/>
            <a:t>Leadership, competitiveness, innovation, networking and financial supports made to match ambition at every stage</a:t>
          </a:r>
        </a:p>
      </dgm:t>
    </dgm:pt>
    <dgm:pt modelId="{08787FC7-1444-45B8-BFD6-FF14296E02B6}" type="parTrans" cxnId="{CB5C828B-7671-4F22-8672-432873F55260}">
      <dgm:prSet/>
      <dgm:spPr/>
      <dgm:t>
        <a:bodyPr/>
        <a:lstStyle/>
        <a:p>
          <a:endParaRPr lang="en-IE" sz="1400"/>
        </a:p>
      </dgm:t>
    </dgm:pt>
    <dgm:pt modelId="{4E76354B-692F-4FE4-8283-0E2120039B51}" type="sibTrans" cxnId="{CB5C828B-7671-4F22-8672-432873F55260}">
      <dgm:prSet/>
      <dgm:spPr/>
      <dgm:t>
        <a:bodyPr/>
        <a:lstStyle/>
        <a:p>
          <a:endParaRPr lang="en-IE" sz="1400"/>
        </a:p>
      </dgm:t>
    </dgm:pt>
    <dgm:pt modelId="{22B1E39B-FACE-448E-A8EF-1366EFA2D458}">
      <dgm:prSet custT="1"/>
      <dgm:spPr>
        <a:solidFill>
          <a:srgbClr val="003B71"/>
        </a:solidFill>
      </dgm:spPr>
      <dgm:t>
        <a:bodyPr/>
        <a:lstStyle/>
        <a:p>
          <a:r>
            <a:rPr lang="en-IE" sz="1400" dirty="0"/>
            <a:t>Mandate to drive collaboration and commercialisation of state-funded research</a:t>
          </a:r>
        </a:p>
      </dgm:t>
    </dgm:pt>
    <dgm:pt modelId="{C9704B13-2E66-4CF7-AB48-8D866914C36A}" type="parTrans" cxnId="{31D12DB0-83A1-4A7C-A377-54034360AE41}">
      <dgm:prSet/>
      <dgm:spPr/>
      <dgm:t>
        <a:bodyPr/>
        <a:lstStyle/>
        <a:p>
          <a:endParaRPr lang="en-IE" sz="1400"/>
        </a:p>
      </dgm:t>
    </dgm:pt>
    <dgm:pt modelId="{1B36AE9C-6789-45C4-9DAC-C7450489F4EF}" type="sibTrans" cxnId="{31D12DB0-83A1-4A7C-A377-54034360AE41}">
      <dgm:prSet/>
      <dgm:spPr/>
      <dgm:t>
        <a:bodyPr/>
        <a:lstStyle/>
        <a:p>
          <a:endParaRPr lang="en-IE" sz="1400"/>
        </a:p>
      </dgm:t>
    </dgm:pt>
    <dgm:pt modelId="{42E284DB-6EAD-4ACD-8FF1-E31DA44AAE98}">
      <dgm:prSet custT="1"/>
      <dgm:spPr>
        <a:solidFill>
          <a:srgbClr val="003B71"/>
        </a:solidFill>
      </dgm:spPr>
      <dgm:t>
        <a:bodyPr/>
        <a:lstStyle/>
        <a:p>
          <a:r>
            <a:rPr lang="en-IE" sz="1400" dirty="0"/>
            <a:t>Key focus is the development and growth of Irish companies in global markets</a:t>
          </a:r>
        </a:p>
      </dgm:t>
    </dgm:pt>
    <dgm:pt modelId="{F5D10B7D-78B4-492D-8CD1-9507E81A210E}" type="parTrans" cxnId="{17E925C8-6B92-4B2F-A88E-4A11EB668799}">
      <dgm:prSet/>
      <dgm:spPr/>
      <dgm:t>
        <a:bodyPr/>
        <a:lstStyle/>
        <a:p>
          <a:endParaRPr lang="en-IE" sz="1400"/>
        </a:p>
      </dgm:t>
    </dgm:pt>
    <dgm:pt modelId="{1B1A40FD-4E01-4C99-9C43-9DFD7EFC78CF}" type="sibTrans" cxnId="{17E925C8-6B92-4B2F-A88E-4A11EB668799}">
      <dgm:prSet/>
      <dgm:spPr/>
      <dgm:t>
        <a:bodyPr/>
        <a:lstStyle/>
        <a:p>
          <a:endParaRPr lang="en-IE" sz="1400"/>
        </a:p>
      </dgm:t>
    </dgm:pt>
    <dgm:pt modelId="{D08E4BBD-92AE-4ACE-85F8-E30D428EF165}" type="pres">
      <dgm:prSet presAssocID="{16064E3F-769F-4821-BF81-EC012F2D12E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E1812EC-458B-4E33-BF0D-4A058724DB83}" type="pres">
      <dgm:prSet presAssocID="{16064E3F-769F-4821-BF81-EC012F2D12EB}" presName="Name1" presStyleCnt="0"/>
      <dgm:spPr/>
    </dgm:pt>
    <dgm:pt modelId="{FE3AEF19-BDE1-4A46-B504-01FDA3451BB8}" type="pres">
      <dgm:prSet presAssocID="{16064E3F-769F-4821-BF81-EC012F2D12EB}" presName="cycle" presStyleCnt="0"/>
      <dgm:spPr/>
    </dgm:pt>
    <dgm:pt modelId="{BE0FD76C-8AF0-4EB4-8878-5BE5087616BE}" type="pres">
      <dgm:prSet presAssocID="{16064E3F-769F-4821-BF81-EC012F2D12EB}" presName="srcNode" presStyleLbl="node1" presStyleIdx="0" presStyleCnt="5"/>
      <dgm:spPr/>
    </dgm:pt>
    <dgm:pt modelId="{CA6497B0-B617-4E9A-87D1-306330E843DA}" type="pres">
      <dgm:prSet presAssocID="{16064E3F-769F-4821-BF81-EC012F2D12EB}" presName="conn" presStyleLbl="parChTrans1D2" presStyleIdx="0" presStyleCnt="1"/>
      <dgm:spPr/>
      <dgm:t>
        <a:bodyPr/>
        <a:lstStyle/>
        <a:p>
          <a:endParaRPr lang="en-US"/>
        </a:p>
      </dgm:t>
    </dgm:pt>
    <dgm:pt modelId="{4810AEBE-8EC0-4999-B10E-E8DA2A139423}" type="pres">
      <dgm:prSet presAssocID="{16064E3F-769F-4821-BF81-EC012F2D12EB}" presName="extraNode" presStyleLbl="node1" presStyleIdx="0" presStyleCnt="5"/>
      <dgm:spPr/>
    </dgm:pt>
    <dgm:pt modelId="{CBB34058-9D7F-4BAD-885B-59AD8797E52D}" type="pres">
      <dgm:prSet presAssocID="{16064E3F-769F-4821-BF81-EC012F2D12EB}" presName="dstNode" presStyleLbl="node1" presStyleIdx="0" presStyleCnt="5"/>
      <dgm:spPr/>
    </dgm:pt>
    <dgm:pt modelId="{0239918A-697D-45E9-B6F7-3FF473B221E4}" type="pres">
      <dgm:prSet presAssocID="{16C1A9CD-38D3-4B5E-B90D-7E82B26F53F4}" presName="text_1" presStyleLbl="node1" presStyleIdx="0" presStyleCnt="5" custScaleY="114311" custLinFactNeighborX="729" custLinFactNeighborY="-54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7F01A6-5902-4ABA-9A4C-65839717EC1D}" type="pres">
      <dgm:prSet presAssocID="{16C1A9CD-38D3-4B5E-B90D-7E82B26F53F4}" presName="accent_1" presStyleCnt="0"/>
      <dgm:spPr/>
    </dgm:pt>
    <dgm:pt modelId="{AEB2B546-A83E-405F-9E33-E3CB3EFA1C99}" type="pres">
      <dgm:prSet presAssocID="{16C1A9CD-38D3-4B5E-B90D-7E82B26F53F4}" presName="accentRepeatNode" presStyleLbl="solidFgAcc1" presStyleIdx="0" presStyleCnt="5"/>
      <dgm:spPr>
        <a:ln>
          <a:solidFill>
            <a:srgbClr val="15BED2"/>
          </a:solidFill>
        </a:ln>
      </dgm:spPr>
    </dgm:pt>
    <dgm:pt modelId="{DBE0B9F6-BB0C-4056-90DE-0AF08EDB3DE4}" type="pres">
      <dgm:prSet presAssocID="{9A87104F-8986-4EA9-83B0-90D98D65FAE4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A1D916-47FA-434C-B774-A504D2C328ED}" type="pres">
      <dgm:prSet presAssocID="{9A87104F-8986-4EA9-83B0-90D98D65FAE4}" presName="accent_2" presStyleCnt="0"/>
      <dgm:spPr/>
    </dgm:pt>
    <dgm:pt modelId="{80EB2213-45D0-40ED-B385-3153794A59F2}" type="pres">
      <dgm:prSet presAssocID="{9A87104F-8986-4EA9-83B0-90D98D65FAE4}" presName="accentRepeatNode" presStyleLbl="solidFgAcc1" presStyleIdx="1" presStyleCnt="5" custLinFactNeighborX="2731" custLinFactNeighborY="4598"/>
      <dgm:spPr>
        <a:ln>
          <a:solidFill>
            <a:srgbClr val="15BED2"/>
          </a:solidFill>
        </a:ln>
      </dgm:spPr>
    </dgm:pt>
    <dgm:pt modelId="{CCED144B-02E5-4E66-8ABC-132911150089}" type="pres">
      <dgm:prSet presAssocID="{17562627-A659-4D70-BF15-02D37B0BAF15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68FB88-4188-4447-81D6-F4F6630A1257}" type="pres">
      <dgm:prSet presAssocID="{17562627-A659-4D70-BF15-02D37B0BAF15}" presName="accent_3" presStyleCnt="0"/>
      <dgm:spPr/>
    </dgm:pt>
    <dgm:pt modelId="{6919F6A7-E6E9-4D78-B0DA-204BFEB3A83A}" type="pres">
      <dgm:prSet presAssocID="{17562627-A659-4D70-BF15-02D37B0BAF15}" presName="accentRepeatNode" presStyleLbl="solidFgAcc1" presStyleIdx="2" presStyleCnt="5"/>
      <dgm:spPr>
        <a:ln>
          <a:solidFill>
            <a:srgbClr val="15BED2"/>
          </a:solidFill>
        </a:ln>
      </dgm:spPr>
    </dgm:pt>
    <dgm:pt modelId="{6247DE51-D619-494D-9ABB-EFAAD008AB3D}" type="pres">
      <dgm:prSet presAssocID="{22B1E39B-FACE-448E-A8EF-1366EFA2D458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78411-DFBA-4D54-BC8C-A8B7C1953798}" type="pres">
      <dgm:prSet presAssocID="{22B1E39B-FACE-448E-A8EF-1366EFA2D458}" presName="accent_4" presStyleCnt="0"/>
      <dgm:spPr/>
    </dgm:pt>
    <dgm:pt modelId="{9FEB9251-E877-4E0D-A166-143D58499C73}" type="pres">
      <dgm:prSet presAssocID="{22B1E39B-FACE-448E-A8EF-1366EFA2D458}" presName="accentRepeatNode" presStyleLbl="solidFgAcc1" presStyleIdx="3" presStyleCnt="5"/>
      <dgm:spPr>
        <a:ln>
          <a:solidFill>
            <a:srgbClr val="15BED2"/>
          </a:solidFill>
        </a:ln>
      </dgm:spPr>
    </dgm:pt>
    <dgm:pt modelId="{7227EA87-A1E0-4FD6-A553-47F00E1E6FB8}" type="pres">
      <dgm:prSet presAssocID="{42E284DB-6EAD-4ACD-8FF1-E31DA44AAE98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3A1CA1-530B-4226-AF68-F2FA0A7B9ED2}" type="pres">
      <dgm:prSet presAssocID="{42E284DB-6EAD-4ACD-8FF1-E31DA44AAE98}" presName="accent_5" presStyleCnt="0"/>
      <dgm:spPr/>
    </dgm:pt>
    <dgm:pt modelId="{C67E612E-C378-473E-A814-BB0CAAB51542}" type="pres">
      <dgm:prSet presAssocID="{42E284DB-6EAD-4ACD-8FF1-E31DA44AAE98}" presName="accentRepeatNode" presStyleLbl="solidFgAcc1" presStyleIdx="4" presStyleCnt="5"/>
      <dgm:spPr>
        <a:ln>
          <a:solidFill>
            <a:srgbClr val="15BED2"/>
          </a:solidFill>
        </a:ln>
      </dgm:spPr>
    </dgm:pt>
  </dgm:ptLst>
  <dgm:cxnLst>
    <dgm:cxn modelId="{3A724448-836C-A349-B9A0-BF083C66E467}" type="presOf" srcId="{42E284DB-6EAD-4ACD-8FF1-E31DA44AAE98}" destId="{7227EA87-A1E0-4FD6-A553-47F00E1E6FB8}" srcOrd="0" destOrd="0" presId="urn:microsoft.com/office/officeart/2008/layout/VerticalCurvedList"/>
    <dgm:cxn modelId="{31D12DB0-83A1-4A7C-A377-54034360AE41}" srcId="{16064E3F-769F-4821-BF81-EC012F2D12EB}" destId="{22B1E39B-FACE-448E-A8EF-1366EFA2D458}" srcOrd="3" destOrd="0" parTransId="{C9704B13-2E66-4CF7-AB48-8D866914C36A}" sibTransId="{1B36AE9C-6789-45C4-9DAC-C7450489F4EF}"/>
    <dgm:cxn modelId="{17E925C8-6B92-4B2F-A88E-4A11EB668799}" srcId="{16064E3F-769F-4821-BF81-EC012F2D12EB}" destId="{42E284DB-6EAD-4ACD-8FF1-E31DA44AAE98}" srcOrd="4" destOrd="0" parTransId="{F5D10B7D-78B4-492D-8CD1-9507E81A210E}" sibTransId="{1B1A40FD-4E01-4C99-9C43-9DFD7EFC78CF}"/>
    <dgm:cxn modelId="{4A13301A-14C8-402F-ACE4-D48A0B51EC8B}" srcId="{16064E3F-769F-4821-BF81-EC012F2D12EB}" destId="{9A87104F-8986-4EA9-83B0-90D98D65FAE4}" srcOrd="1" destOrd="0" parTransId="{02CAC55A-3C16-4F45-AC5C-B516E1BB3805}" sibTransId="{FC7F54AF-9F0A-46E5-8212-45D63A6453E2}"/>
    <dgm:cxn modelId="{5AAD1A36-71A9-4020-B4D5-0E018BB96041}" srcId="{16064E3F-769F-4821-BF81-EC012F2D12EB}" destId="{16C1A9CD-38D3-4B5E-B90D-7E82B26F53F4}" srcOrd="0" destOrd="0" parTransId="{974278B0-A69C-4F59-8674-D14BD599F93B}" sibTransId="{F1E846C4-945E-452E-BCB6-CF4EA70831FE}"/>
    <dgm:cxn modelId="{988E7F1C-CC82-E646-AE4F-A132351603C6}" type="presOf" srcId="{9A87104F-8986-4EA9-83B0-90D98D65FAE4}" destId="{DBE0B9F6-BB0C-4056-90DE-0AF08EDB3DE4}" srcOrd="0" destOrd="0" presId="urn:microsoft.com/office/officeart/2008/layout/VerticalCurvedList"/>
    <dgm:cxn modelId="{EC250ACA-75BD-EA4F-AF3C-731B7193B76E}" type="presOf" srcId="{17562627-A659-4D70-BF15-02D37B0BAF15}" destId="{CCED144B-02E5-4E66-8ABC-132911150089}" srcOrd="0" destOrd="0" presId="urn:microsoft.com/office/officeart/2008/layout/VerticalCurvedList"/>
    <dgm:cxn modelId="{4A7DBA9B-CFED-DF41-BFBC-346647863D0E}" type="presOf" srcId="{16C1A9CD-38D3-4B5E-B90D-7E82B26F53F4}" destId="{0239918A-697D-45E9-B6F7-3FF473B221E4}" srcOrd="0" destOrd="0" presId="urn:microsoft.com/office/officeart/2008/layout/VerticalCurvedList"/>
    <dgm:cxn modelId="{CB424195-7B57-A341-A370-82853BEF0754}" type="presOf" srcId="{16064E3F-769F-4821-BF81-EC012F2D12EB}" destId="{D08E4BBD-92AE-4ACE-85F8-E30D428EF165}" srcOrd="0" destOrd="0" presId="urn:microsoft.com/office/officeart/2008/layout/VerticalCurvedList"/>
    <dgm:cxn modelId="{53925DAD-B1ED-4D4E-B17C-0025D1516DCB}" type="presOf" srcId="{F1E846C4-945E-452E-BCB6-CF4EA70831FE}" destId="{CA6497B0-B617-4E9A-87D1-306330E843DA}" srcOrd="0" destOrd="0" presId="urn:microsoft.com/office/officeart/2008/layout/VerticalCurvedList"/>
    <dgm:cxn modelId="{FADE8ADD-8E88-8F45-990E-5CB99A8EF882}" type="presOf" srcId="{22B1E39B-FACE-448E-A8EF-1366EFA2D458}" destId="{6247DE51-D619-494D-9ABB-EFAAD008AB3D}" srcOrd="0" destOrd="0" presId="urn:microsoft.com/office/officeart/2008/layout/VerticalCurvedList"/>
    <dgm:cxn modelId="{CB5C828B-7671-4F22-8672-432873F55260}" srcId="{16064E3F-769F-4821-BF81-EC012F2D12EB}" destId="{17562627-A659-4D70-BF15-02D37B0BAF15}" srcOrd="2" destOrd="0" parTransId="{08787FC7-1444-45B8-BFD6-FF14296E02B6}" sibTransId="{4E76354B-692F-4FE4-8283-0E2120039B51}"/>
    <dgm:cxn modelId="{95F8E11C-1487-6D4E-88CF-64F317597515}" type="presParOf" srcId="{D08E4BBD-92AE-4ACE-85F8-E30D428EF165}" destId="{BE1812EC-458B-4E33-BF0D-4A058724DB83}" srcOrd="0" destOrd="0" presId="urn:microsoft.com/office/officeart/2008/layout/VerticalCurvedList"/>
    <dgm:cxn modelId="{83297A0D-EA81-7243-8434-4730FC5E34C6}" type="presParOf" srcId="{BE1812EC-458B-4E33-BF0D-4A058724DB83}" destId="{FE3AEF19-BDE1-4A46-B504-01FDA3451BB8}" srcOrd="0" destOrd="0" presId="urn:microsoft.com/office/officeart/2008/layout/VerticalCurvedList"/>
    <dgm:cxn modelId="{9F31ED05-6C7A-2B41-8B49-48C93E1859E2}" type="presParOf" srcId="{FE3AEF19-BDE1-4A46-B504-01FDA3451BB8}" destId="{BE0FD76C-8AF0-4EB4-8878-5BE5087616BE}" srcOrd="0" destOrd="0" presId="urn:microsoft.com/office/officeart/2008/layout/VerticalCurvedList"/>
    <dgm:cxn modelId="{43EF6168-CAA7-4F49-B081-716594257355}" type="presParOf" srcId="{FE3AEF19-BDE1-4A46-B504-01FDA3451BB8}" destId="{CA6497B0-B617-4E9A-87D1-306330E843DA}" srcOrd="1" destOrd="0" presId="urn:microsoft.com/office/officeart/2008/layout/VerticalCurvedList"/>
    <dgm:cxn modelId="{B3F9BE29-81F9-9046-B62A-A797879667D6}" type="presParOf" srcId="{FE3AEF19-BDE1-4A46-B504-01FDA3451BB8}" destId="{4810AEBE-8EC0-4999-B10E-E8DA2A139423}" srcOrd="2" destOrd="0" presId="urn:microsoft.com/office/officeart/2008/layout/VerticalCurvedList"/>
    <dgm:cxn modelId="{B835BAEA-547B-AC41-863F-5C64740FFBAC}" type="presParOf" srcId="{FE3AEF19-BDE1-4A46-B504-01FDA3451BB8}" destId="{CBB34058-9D7F-4BAD-885B-59AD8797E52D}" srcOrd="3" destOrd="0" presId="urn:microsoft.com/office/officeart/2008/layout/VerticalCurvedList"/>
    <dgm:cxn modelId="{2F1B52C6-FC28-FF45-BA92-F49B2E05221B}" type="presParOf" srcId="{BE1812EC-458B-4E33-BF0D-4A058724DB83}" destId="{0239918A-697D-45E9-B6F7-3FF473B221E4}" srcOrd="1" destOrd="0" presId="urn:microsoft.com/office/officeart/2008/layout/VerticalCurvedList"/>
    <dgm:cxn modelId="{2D0282E9-F980-D343-BE70-C74D35BC4A64}" type="presParOf" srcId="{BE1812EC-458B-4E33-BF0D-4A058724DB83}" destId="{CA7F01A6-5902-4ABA-9A4C-65839717EC1D}" srcOrd="2" destOrd="0" presId="urn:microsoft.com/office/officeart/2008/layout/VerticalCurvedList"/>
    <dgm:cxn modelId="{2315985F-1FDD-7F4D-B2A3-D1E1D34BAB7D}" type="presParOf" srcId="{CA7F01A6-5902-4ABA-9A4C-65839717EC1D}" destId="{AEB2B546-A83E-405F-9E33-E3CB3EFA1C99}" srcOrd="0" destOrd="0" presId="urn:microsoft.com/office/officeart/2008/layout/VerticalCurvedList"/>
    <dgm:cxn modelId="{03AFC3C0-4DCA-B844-A6A1-3D0E84CBB517}" type="presParOf" srcId="{BE1812EC-458B-4E33-BF0D-4A058724DB83}" destId="{DBE0B9F6-BB0C-4056-90DE-0AF08EDB3DE4}" srcOrd="3" destOrd="0" presId="urn:microsoft.com/office/officeart/2008/layout/VerticalCurvedList"/>
    <dgm:cxn modelId="{01C05061-4118-3042-BC62-9CB3CC59AD6E}" type="presParOf" srcId="{BE1812EC-458B-4E33-BF0D-4A058724DB83}" destId="{4CA1D916-47FA-434C-B774-A504D2C328ED}" srcOrd="4" destOrd="0" presId="urn:microsoft.com/office/officeart/2008/layout/VerticalCurvedList"/>
    <dgm:cxn modelId="{47A110DC-347E-DD4A-84FD-F7AA2F2BDF76}" type="presParOf" srcId="{4CA1D916-47FA-434C-B774-A504D2C328ED}" destId="{80EB2213-45D0-40ED-B385-3153794A59F2}" srcOrd="0" destOrd="0" presId="urn:microsoft.com/office/officeart/2008/layout/VerticalCurvedList"/>
    <dgm:cxn modelId="{C4E28BAB-316C-5942-99F7-1D903807C293}" type="presParOf" srcId="{BE1812EC-458B-4E33-BF0D-4A058724DB83}" destId="{CCED144B-02E5-4E66-8ABC-132911150089}" srcOrd="5" destOrd="0" presId="urn:microsoft.com/office/officeart/2008/layout/VerticalCurvedList"/>
    <dgm:cxn modelId="{339C6762-98B7-9246-9D0E-B676CE195D23}" type="presParOf" srcId="{BE1812EC-458B-4E33-BF0D-4A058724DB83}" destId="{5B68FB88-4188-4447-81D6-F4F6630A1257}" srcOrd="6" destOrd="0" presId="urn:microsoft.com/office/officeart/2008/layout/VerticalCurvedList"/>
    <dgm:cxn modelId="{0E969657-5D42-F549-917C-B9C3216C296D}" type="presParOf" srcId="{5B68FB88-4188-4447-81D6-F4F6630A1257}" destId="{6919F6A7-E6E9-4D78-B0DA-204BFEB3A83A}" srcOrd="0" destOrd="0" presId="urn:microsoft.com/office/officeart/2008/layout/VerticalCurvedList"/>
    <dgm:cxn modelId="{8EBD9D91-468F-8A4D-BF16-29FF4B8CCC1A}" type="presParOf" srcId="{BE1812EC-458B-4E33-BF0D-4A058724DB83}" destId="{6247DE51-D619-494D-9ABB-EFAAD008AB3D}" srcOrd="7" destOrd="0" presId="urn:microsoft.com/office/officeart/2008/layout/VerticalCurvedList"/>
    <dgm:cxn modelId="{86650AC0-7A9D-0B43-841B-E190E9ED2200}" type="presParOf" srcId="{BE1812EC-458B-4E33-BF0D-4A058724DB83}" destId="{FEA78411-DFBA-4D54-BC8C-A8B7C1953798}" srcOrd="8" destOrd="0" presId="urn:microsoft.com/office/officeart/2008/layout/VerticalCurvedList"/>
    <dgm:cxn modelId="{44112E20-8A48-CA48-A003-D1C54817A76B}" type="presParOf" srcId="{FEA78411-DFBA-4D54-BC8C-A8B7C1953798}" destId="{9FEB9251-E877-4E0D-A166-143D58499C73}" srcOrd="0" destOrd="0" presId="urn:microsoft.com/office/officeart/2008/layout/VerticalCurvedList"/>
    <dgm:cxn modelId="{8CB9F401-6B71-624B-94AC-D093D98C8AC7}" type="presParOf" srcId="{BE1812EC-458B-4E33-BF0D-4A058724DB83}" destId="{7227EA87-A1E0-4FD6-A553-47F00E1E6FB8}" srcOrd="9" destOrd="0" presId="urn:microsoft.com/office/officeart/2008/layout/VerticalCurvedList"/>
    <dgm:cxn modelId="{ABD4F943-6BCF-3940-A677-3D6E380C4B03}" type="presParOf" srcId="{BE1812EC-458B-4E33-BF0D-4A058724DB83}" destId="{0F3A1CA1-530B-4226-AF68-F2FA0A7B9ED2}" srcOrd="10" destOrd="0" presId="urn:microsoft.com/office/officeart/2008/layout/VerticalCurvedList"/>
    <dgm:cxn modelId="{69DA65E9-ED60-BA49-8F15-34C455C103A1}" type="presParOf" srcId="{0F3A1CA1-530B-4226-AF68-F2FA0A7B9ED2}" destId="{C67E612E-C378-473E-A814-BB0CAAB5154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D975F0-5C4E-4616-B109-F1D45344D2AA}" type="doc">
      <dgm:prSet loTypeId="urn:microsoft.com/office/officeart/2005/8/layout/arrow2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IE"/>
        </a:p>
      </dgm:t>
    </dgm:pt>
    <dgm:pt modelId="{B2C28CFC-026A-4B7D-B4C3-95654651B69B}">
      <dgm:prSet phldrT="[Text]"/>
      <dgm:spPr/>
      <dgm:t>
        <a:bodyPr/>
        <a:lstStyle/>
        <a:p>
          <a:endParaRPr lang="en-IE" b="1" dirty="0"/>
        </a:p>
        <a:p>
          <a:r>
            <a:rPr lang="en-IE" b="1" dirty="0"/>
            <a:t>eiLearn</a:t>
          </a:r>
          <a:r>
            <a:rPr lang="en-IE" dirty="0"/>
            <a:t> our Elearning platform designed to inspire and motivate </a:t>
          </a:r>
        </a:p>
        <a:p>
          <a:endParaRPr lang="en-IE" dirty="0"/>
        </a:p>
      </dgm:t>
    </dgm:pt>
    <dgm:pt modelId="{CDB60CEE-0E72-4CFD-BE53-AE7B8AEFB249}" type="parTrans" cxnId="{A6A048D0-3EE7-4A01-B131-83FAB3107635}">
      <dgm:prSet/>
      <dgm:spPr/>
      <dgm:t>
        <a:bodyPr/>
        <a:lstStyle/>
        <a:p>
          <a:endParaRPr lang="en-IE"/>
        </a:p>
      </dgm:t>
    </dgm:pt>
    <dgm:pt modelId="{337BDF19-5AE4-4F36-9785-8915223D9057}" type="sibTrans" cxnId="{A6A048D0-3EE7-4A01-B131-83FAB3107635}">
      <dgm:prSet/>
      <dgm:spPr/>
      <dgm:t>
        <a:bodyPr/>
        <a:lstStyle/>
        <a:p>
          <a:endParaRPr lang="en-IE"/>
        </a:p>
      </dgm:t>
    </dgm:pt>
    <dgm:pt modelId="{5DB90D19-8086-4DC1-97FA-EDEC69B7407B}">
      <dgm:prSet/>
      <dgm:spPr/>
      <dgm:t>
        <a:bodyPr/>
        <a:lstStyle/>
        <a:p>
          <a:endParaRPr lang="en-IE" b="1" dirty="0"/>
        </a:p>
        <a:p>
          <a:r>
            <a:rPr lang="en-IE" b="1" dirty="0"/>
            <a:t>Mentoring support</a:t>
          </a:r>
          <a:r>
            <a:rPr lang="en-IE" dirty="0"/>
            <a:t> offering advice and support to companies to help them grow their business internationally  </a:t>
          </a:r>
        </a:p>
      </dgm:t>
    </dgm:pt>
    <dgm:pt modelId="{2BD7778C-B0A3-45CE-BD20-2FCFA5524118}" type="parTrans" cxnId="{68D9DF32-17C1-4337-817F-1F71D31C934B}">
      <dgm:prSet/>
      <dgm:spPr/>
      <dgm:t>
        <a:bodyPr/>
        <a:lstStyle/>
        <a:p>
          <a:endParaRPr lang="en-IE"/>
        </a:p>
      </dgm:t>
    </dgm:pt>
    <dgm:pt modelId="{D1FC631E-AC2A-4C9B-A3F9-39F0FA9CAC2A}" type="sibTrans" cxnId="{68D9DF32-17C1-4337-817F-1F71D31C934B}">
      <dgm:prSet/>
      <dgm:spPr/>
      <dgm:t>
        <a:bodyPr/>
        <a:lstStyle/>
        <a:p>
          <a:endParaRPr lang="en-IE"/>
        </a:p>
      </dgm:t>
    </dgm:pt>
    <dgm:pt modelId="{350578F6-5153-4699-83B1-2185D756AB46}">
      <dgm:prSet/>
      <dgm:spPr/>
      <dgm:t>
        <a:bodyPr/>
        <a:lstStyle/>
        <a:p>
          <a:endParaRPr lang="en-IE" dirty="0"/>
        </a:p>
        <a:p>
          <a:r>
            <a:rPr lang="en-IE" b="1" dirty="0"/>
            <a:t>Customised strategic programmes that </a:t>
          </a:r>
          <a:r>
            <a:rPr lang="en-IE" dirty="0"/>
            <a:t>create transformational change </a:t>
          </a:r>
        </a:p>
      </dgm:t>
    </dgm:pt>
    <dgm:pt modelId="{D38E40BC-5EF4-428F-B7D2-DEEEC1CB6057}" type="parTrans" cxnId="{ED62F5BB-C7A2-4F3F-AF93-F41D66163E77}">
      <dgm:prSet/>
      <dgm:spPr/>
      <dgm:t>
        <a:bodyPr/>
        <a:lstStyle/>
        <a:p>
          <a:endParaRPr lang="en-IE"/>
        </a:p>
      </dgm:t>
    </dgm:pt>
    <dgm:pt modelId="{A1868D3A-FDBB-4C18-A618-923F56441197}" type="sibTrans" cxnId="{ED62F5BB-C7A2-4F3F-AF93-F41D66163E77}">
      <dgm:prSet/>
      <dgm:spPr/>
      <dgm:t>
        <a:bodyPr/>
        <a:lstStyle/>
        <a:p>
          <a:endParaRPr lang="en-IE"/>
        </a:p>
      </dgm:t>
    </dgm:pt>
    <dgm:pt modelId="{DFFA9211-FC6B-49A7-8B95-6FBBD25E5779}">
      <dgm:prSet/>
      <dgm:spPr/>
      <dgm:t>
        <a:bodyPr/>
        <a:lstStyle/>
        <a:p>
          <a:endParaRPr lang="en-IE" dirty="0"/>
        </a:p>
        <a:p>
          <a:r>
            <a:rPr lang="en-IE" b="1" dirty="0"/>
            <a:t>Flexible programmes </a:t>
          </a:r>
          <a:r>
            <a:rPr lang="en-IE" dirty="0"/>
            <a:t>that address short term day to day business issues  </a:t>
          </a:r>
        </a:p>
      </dgm:t>
    </dgm:pt>
    <dgm:pt modelId="{C762ADC4-9A70-4C32-8F6D-04C7AA5E00E1}" type="parTrans" cxnId="{067E8B04-E848-40BA-BFF1-46076D2DBF67}">
      <dgm:prSet/>
      <dgm:spPr/>
      <dgm:t>
        <a:bodyPr/>
        <a:lstStyle/>
        <a:p>
          <a:endParaRPr lang="en-IE"/>
        </a:p>
      </dgm:t>
    </dgm:pt>
    <dgm:pt modelId="{B469DA63-F6AE-4DCC-A852-7C5D7C2D5DD0}" type="sibTrans" cxnId="{067E8B04-E848-40BA-BFF1-46076D2DBF67}">
      <dgm:prSet/>
      <dgm:spPr/>
      <dgm:t>
        <a:bodyPr/>
        <a:lstStyle/>
        <a:p>
          <a:endParaRPr lang="en-IE"/>
        </a:p>
      </dgm:t>
    </dgm:pt>
    <dgm:pt modelId="{7071C835-5676-45C8-88DF-D1D5008CA194}" type="pres">
      <dgm:prSet presAssocID="{E1D975F0-5C4E-4616-B109-F1D45344D2AA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B5EE9E-509E-493F-A311-FEA285596D5C}" type="pres">
      <dgm:prSet presAssocID="{E1D975F0-5C4E-4616-B109-F1D45344D2AA}" presName="arrow" presStyleLbl="bgShp" presStyleIdx="0" presStyleCnt="1"/>
      <dgm:spPr/>
    </dgm:pt>
    <dgm:pt modelId="{A8F88D19-DA7F-4A88-B8F6-DAF29DA23840}" type="pres">
      <dgm:prSet presAssocID="{E1D975F0-5C4E-4616-B109-F1D45344D2AA}" presName="arrowDiagram4" presStyleCnt="0"/>
      <dgm:spPr/>
    </dgm:pt>
    <dgm:pt modelId="{FFE8A36B-6957-4F55-9B03-D8A13EFD8327}" type="pres">
      <dgm:prSet presAssocID="{B2C28CFC-026A-4B7D-B4C3-95654651B69B}" presName="bullet4a" presStyleLbl="node1" presStyleIdx="0" presStyleCnt="4"/>
      <dgm:spPr/>
    </dgm:pt>
    <dgm:pt modelId="{91F36728-40B4-4BDA-B6DC-04457ACA1EEA}" type="pres">
      <dgm:prSet presAssocID="{B2C28CFC-026A-4B7D-B4C3-95654651B69B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F2B6F9-38F9-4241-A072-C2A3525F3983}" type="pres">
      <dgm:prSet presAssocID="{5DB90D19-8086-4DC1-97FA-EDEC69B7407B}" presName="bullet4b" presStyleLbl="node1" presStyleIdx="1" presStyleCnt="4"/>
      <dgm:spPr/>
    </dgm:pt>
    <dgm:pt modelId="{C409E674-24E8-4FEC-BAC4-A9411DC845E7}" type="pres">
      <dgm:prSet presAssocID="{5DB90D19-8086-4DC1-97FA-EDEC69B7407B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B9E448-53BD-4EB4-A14E-09A8D5E4C09D}" type="pres">
      <dgm:prSet presAssocID="{DFFA9211-FC6B-49A7-8B95-6FBBD25E5779}" presName="bullet4c" presStyleLbl="node1" presStyleIdx="2" presStyleCnt="4"/>
      <dgm:spPr/>
    </dgm:pt>
    <dgm:pt modelId="{76579C65-99F7-4D53-AA69-88381B6AF3CC}" type="pres">
      <dgm:prSet presAssocID="{DFFA9211-FC6B-49A7-8B95-6FBBD25E5779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1A946-D5AD-4B22-9B1E-F829AECCC065}" type="pres">
      <dgm:prSet presAssocID="{350578F6-5153-4699-83B1-2185D756AB46}" presName="bullet4d" presStyleLbl="node1" presStyleIdx="3" presStyleCnt="4"/>
      <dgm:spPr/>
    </dgm:pt>
    <dgm:pt modelId="{C1BACB67-DDB9-45AC-9525-D2E01FBC638B}" type="pres">
      <dgm:prSet presAssocID="{350578F6-5153-4699-83B1-2185D756AB46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BBE014-2970-4568-BA84-49D3BC3C5E9D}" type="presOf" srcId="{DFFA9211-FC6B-49A7-8B95-6FBBD25E5779}" destId="{76579C65-99F7-4D53-AA69-88381B6AF3CC}" srcOrd="0" destOrd="0" presId="urn:microsoft.com/office/officeart/2005/8/layout/arrow2"/>
    <dgm:cxn modelId="{067E8B04-E848-40BA-BFF1-46076D2DBF67}" srcId="{E1D975F0-5C4E-4616-B109-F1D45344D2AA}" destId="{DFFA9211-FC6B-49A7-8B95-6FBBD25E5779}" srcOrd="2" destOrd="0" parTransId="{C762ADC4-9A70-4C32-8F6D-04C7AA5E00E1}" sibTransId="{B469DA63-F6AE-4DCC-A852-7C5D7C2D5DD0}"/>
    <dgm:cxn modelId="{A6A048D0-3EE7-4A01-B131-83FAB3107635}" srcId="{E1D975F0-5C4E-4616-B109-F1D45344D2AA}" destId="{B2C28CFC-026A-4B7D-B4C3-95654651B69B}" srcOrd="0" destOrd="0" parTransId="{CDB60CEE-0E72-4CFD-BE53-AE7B8AEFB249}" sibTransId="{337BDF19-5AE4-4F36-9785-8915223D9057}"/>
    <dgm:cxn modelId="{68D9DF32-17C1-4337-817F-1F71D31C934B}" srcId="{E1D975F0-5C4E-4616-B109-F1D45344D2AA}" destId="{5DB90D19-8086-4DC1-97FA-EDEC69B7407B}" srcOrd="1" destOrd="0" parTransId="{2BD7778C-B0A3-45CE-BD20-2FCFA5524118}" sibTransId="{D1FC631E-AC2A-4C9B-A3F9-39F0FA9CAC2A}"/>
    <dgm:cxn modelId="{230DB569-63E6-409F-9B64-BA531A738FFC}" type="presOf" srcId="{B2C28CFC-026A-4B7D-B4C3-95654651B69B}" destId="{91F36728-40B4-4BDA-B6DC-04457ACA1EEA}" srcOrd="0" destOrd="0" presId="urn:microsoft.com/office/officeart/2005/8/layout/arrow2"/>
    <dgm:cxn modelId="{9D04B4AB-A16A-4B37-B066-9A8ACF6037E8}" type="presOf" srcId="{E1D975F0-5C4E-4616-B109-F1D45344D2AA}" destId="{7071C835-5676-45C8-88DF-D1D5008CA194}" srcOrd="0" destOrd="0" presId="urn:microsoft.com/office/officeart/2005/8/layout/arrow2"/>
    <dgm:cxn modelId="{90A8B569-3E68-4B57-AD72-5A5919028436}" type="presOf" srcId="{350578F6-5153-4699-83B1-2185D756AB46}" destId="{C1BACB67-DDB9-45AC-9525-D2E01FBC638B}" srcOrd="0" destOrd="0" presId="urn:microsoft.com/office/officeart/2005/8/layout/arrow2"/>
    <dgm:cxn modelId="{91D7669B-F661-4E58-974C-C29940AE9859}" type="presOf" srcId="{5DB90D19-8086-4DC1-97FA-EDEC69B7407B}" destId="{C409E674-24E8-4FEC-BAC4-A9411DC845E7}" srcOrd="0" destOrd="0" presId="urn:microsoft.com/office/officeart/2005/8/layout/arrow2"/>
    <dgm:cxn modelId="{ED62F5BB-C7A2-4F3F-AF93-F41D66163E77}" srcId="{E1D975F0-5C4E-4616-B109-F1D45344D2AA}" destId="{350578F6-5153-4699-83B1-2185D756AB46}" srcOrd="3" destOrd="0" parTransId="{D38E40BC-5EF4-428F-B7D2-DEEEC1CB6057}" sibTransId="{A1868D3A-FDBB-4C18-A618-923F56441197}"/>
    <dgm:cxn modelId="{5A74EA97-8998-405A-802D-AA04CA898C28}" type="presParOf" srcId="{7071C835-5676-45C8-88DF-D1D5008CA194}" destId="{E2B5EE9E-509E-493F-A311-FEA285596D5C}" srcOrd="0" destOrd="0" presId="urn:microsoft.com/office/officeart/2005/8/layout/arrow2"/>
    <dgm:cxn modelId="{371B8E1A-7032-4042-88B5-2098EF4807FC}" type="presParOf" srcId="{7071C835-5676-45C8-88DF-D1D5008CA194}" destId="{A8F88D19-DA7F-4A88-B8F6-DAF29DA23840}" srcOrd="1" destOrd="0" presId="urn:microsoft.com/office/officeart/2005/8/layout/arrow2"/>
    <dgm:cxn modelId="{2FE323D1-E524-4238-8498-7F60351E526D}" type="presParOf" srcId="{A8F88D19-DA7F-4A88-B8F6-DAF29DA23840}" destId="{FFE8A36B-6957-4F55-9B03-D8A13EFD8327}" srcOrd="0" destOrd="0" presId="urn:microsoft.com/office/officeart/2005/8/layout/arrow2"/>
    <dgm:cxn modelId="{F9F689F0-CF61-41BD-9329-59DD4643AE40}" type="presParOf" srcId="{A8F88D19-DA7F-4A88-B8F6-DAF29DA23840}" destId="{91F36728-40B4-4BDA-B6DC-04457ACA1EEA}" srcOrd="1" destOrd="0" presId="urn:microsoft.com/office/officeart/2005/8/layout/arrow2"/>
    <dgm:cxn modelId="{8FF9A64D-38AB-472D-8684-B5AC589621AC}" type="presParOf" srcId="{A8F88D19-DA7F-4A88-B8F6-DAF29DA23840}" destId="{42F2B6F9-38F9-4241-A072-C2A3525F3983}" srcOrd="2" destOrd="0" presId="urn:microsoft.com/office/officeart/2005/8/layout/arrow2"/>
    <dgm:cxn modelId="{3ECB4C24-B2D7-4951-8D6F-0E127A0BF9A3}" type="presParOf" srcId="{A8F88D19-DA7F-4A88-B8F6-DAF29DA23840}" destId="{C409E674-24E8-4FEC-BAC4-A9411DC845E7}" srcOrd="3" destOrd="0" presId="urn:microsoft.com/office/officeart/2005/8/layout/arrow2"/>
    <dgm:cxn modelId="{990F93D2-EF58-4DF7-8B4C-15A705D4AB9C}" type="presParOf" srcId="{A8F88D19-DA7F-4A88-B8F6-DAF29DA23840}" destId="{E6B9E448-53BD-4EB4-A14E-09A8D5E4C09D}" srcOrd="4" destOrd="0" presId="urn:microsoft.com/office/officeart/2005/8/layout/arrow2"/>
    <dgm:cxn modelId="{9385583A-13EA-408D-81A5-86FEF0213334}" type="presParOf" srcId="{A8F88D19-DA7F-4A88-B8F6-DAF29DA23840}" destId="{76579C65-99F7-4D53-AA69-88381B6AF3CC}" srcOrd="5" destOrd="0" presId="urn:microsoft.com/office/officeart/2005/8/layout/arrow2"/>
    <dgm:cxn modelId="{F5A427F6-63B1-42F8-BDBA-0EE85CDC09D1}" type="presParOf" srcId="{A8F88D19-DA7F-4A88-B8F6-DAF29DA23840}" destId="{D8A1A946-D5AD-4B22-9B1E-F829AECCC065}" srcOrd="6" destOrd="0" presId="urn:microsoft.com/office/officeart/2005/8/layout/arrow2"/>
    <dgm:cxn modelId="{26C83C3F-44E8-4A3D-8DFB-2486F84FF89C}" type="presParOf" srcId="{A8F88D19-DA7F-4A88-B8F6-DAF29DA23840}" destId="{C1BACB67-DDB9-45AC-9525-D2E01FBC638B}" srcOrd="7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497B0-B617-4E9A-87D1-306330E843DA}">
      <dsp:nvSpPr>
        <dsp:cNvPr id="0" name=""/>
        <dsp:cNvSpPr/>
      </dsp:nvSpPr>
      <dsp:spPr>
        <a:xfrm>
          <a:off x="-5616086" y="-859741"/>
          <a:ext cx="6686582" cy="6686582"/>
        </a:xfrm>
        <a:prstGeom prst="blockArc">
          <a:avLst>
            <a:gd name="adj1" fmla="val 18900000"/>
            <a:gd name="adj2" fmla="val 2700000"/>
            <a:gd name="adj3" fmla="val 323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39918A-697D-45E9-B6F7-3FF473B221E4}">
      <dsp:nvSpPr>
        <dsp:cNvPr id="0" name=""/>
        <dsp:cNvSpPr/>
      </dsp:nvSpPr>
      <dsp:spPr>
        <a:xfrm>
          <a:off x="505536" y="232177"/>
          <a:ext cx="5150369" cy="709969"/>
        </a:xfrm>
        <a:prstGeom prst="rect">
          <a:avLst/>
        </a:prstGeom>
        <a:solidFill>
          <a:srgbClr val="003B7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98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Work with 5,000 Irish-owned businesses, </a:t>
          </a:r>
          <a:r>
            <a:rPr lang="en-IE" sz="1400" kern="1200" noProof="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early-stage entrepreneurs, established businesses and Irish multinationals, </a:t>
          </a:r>
          <a:r>
            <a:rPr lang="en-IE" sz="1400" kern="1200" noProof="0" dirty="0">
              <a:solidFill>
                <a:srgbClr val="FFFFFF"/>
              </a:solidFill>
              <a:latin typeface="Helvetica"/>
              <a:ea typeface="Helvetica"/>
              <a:cs typeface="Helvetica"/>
              <a:sym typeface="Arial"/>
            </a:rPr>
            <a:t>Irish-directed mid-caps and corporates</a:t>
          </a:r>
          <a:endParaRPr lang="en-IE" sz="1400" kern="1200" dirty="0">
            <a:solidFill>
              <a:srgbClr val="FFFFFF"/>
            </a:solidFill>
            <a:latin typeface="Helvetica"/>
            <a:ea typeface="Helvetica"/>
            <a:cs typeface="Helvetica"/>
          </a:endParaRPr>
        </a:p>
      </dsp:txBody>
      <dsp:txXfrm>
        <a:off x="505536" y="232177"/>
        <a:ext cx="5150369" cy="709969"/>
      </dsp:txXfrm>
    </dsp:sp>
    <dsp:sp modelId="{AEB2B546-A83E-405F-9E33-E3CB3EFA1C99}">
      <dsp:nvSpPr>
        <dsp:cNvPr id="0" name=""/>
        <dsp:cNvSpPr/>
      </dsp:nvSpPr>
      <dsp:spPr>
        <a:xfrm>
          <a:off x="79811" y="232708"/>
          <a:ext cx="776357" cy="7763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5B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E0B9F6-BB0C-4056-90DE-0AF08EDB3DE4}">
      <dsp:nvSpPr>
        <dsp:cNvPr id="0" name=""/>
        <dsp:cNvSpPr/>
      </dsp:nvSpPr>
      <dsp:spPr>
        <a:xfrm>
          <a:off x="913042" y="1241675"/>
          <a:ext cx="4705317" cy="621086"/>
        </a:xfrm>
        <a:prstGeom prst="rect">
          <a:avLst/>
        </a:prstGeom>
        <a:solidFill>
          <a:srgbClr val="003B7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98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Manufacturing sector and </a:t>
          </a:r>
          <a:r>
            <a:rPr lang="en-US" sz="14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internationally-traded services </a:t>
          </a:r>
          <a:r>
            <a:rPr lang="en-IE" sz="1400" kern="1200" noProof="0" dirty="0">
              <a:solidFill>
                <a:srgbClr val="FFFFFF"/>
              </a:solidFill>
              <a:latin typeface="Helvetica"/>
              <a:ea typeface="Helvetica"/>
              <a:cs typeface="Helvetica"/>
              <a:sym typeface="Arial"/>
            </a:rPr>
            <a:t>with 10 or more employees</a:t>
          </a:r>
          <a:endParaRPr lang="en-IE" sz="1400" kern="1200" dirty="0">
            <a:solidFill>
              <a:srgbClr val="FFFFFF"/>
            </a:solidFill>
            <a:latin typeface="Helvetica"/>
            <a:ea typeface="Helvetica"/>
            <a:cs typeface="Helvetica"/>
          </a:endParaRPr>
        </a:p>
      </dsp:txBody>
      <dsp:txXfrm>
        <a:off x="913042" y="1241675"/>
        <a:ext cx="4705317" cy="621086"/>
      </dsp:txXfrm>
    </dsp:sp>
    <dsp:sp modelId="{80EB2213-45D0-40ED-B385-3153794A59F2}">
      <dsp:nvSpPr>
        <dsp:cNvPr id="0" name=""/>
        <dsp:cNvSpPr/>
      </dsp:nvSpPr>
      <dsp:spPr>
        <a:xfrm>
          <a:off x="546065" y="1199736"/>
          <a:ext cx="776357" cy="7763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5B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ED144B-02E5-4E66-8ABC-132911150089}">
      <dsp:nvSpPr>
        <dsp:cNvPr id="0" name=""/>
        <dsp:cNvSpPr/>
      </dsp:nvSpPr>
      <dsp:spPr>
        <a:xfrm>
          <a:off x="1049637" y="2173006"/>
          <a:ext cx="4568722" cy="621086"/>
        </a:xfrm>
        <a:prstGeom prst="rect">
          <a:avLst/>
        </a:prstGeom>
        <a:solidFill>
          <a:srgbClr val="003B7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98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/>
            <a:t>Leadership, competitiveness, innovation, networking and financial supports made to match ambition at every stage</a:t>
          </a:r>
        </a:p>
      </dsp:txBody>
      <dsp:txXfrm>
        <a:off x="1049637" y="2173006"/>
        <a:ext cx="4568722" cy="621086"/>
      </dsp:txXfrm>
    </dsp:sp>
    <dsp:sp modelId="{6919F6A7-E6E9-4D78-B0DA-204BFEB3A83A}">
      <dsp:nvSpPr>
        <dsp:cNvPr id="0" name=""/>
        <dsp:cNvSpPr/>
      </dsp:nvSpPr>
      <dsp:spPr>
        <a:xfrm>
          <a:off x="661458" y="2095371"/>
          <a:ext cx="776357" cy="7763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5B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47DE51-D619-494D-9ABB-EFAAD008AB3D}">
      <dsp:nvSpPr>
        <dsp:cNvPr id="0" name=""/>
        <dsp:cNvSpPr/>
      </dsp:nvSpPr>
      <dsp:spPr>
        <a:xfrm>
          <a:off x="913042" y="3104338"/>
          <a:ext cx="4705317" cy="621086"/>
        </a:xfrm>
        <a:prstGeom prst="rect">
          <a:avLst/>
        </a:prstGeom>
        <a:solidFill>
          <a:srgbClr val="003B7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98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/>
            <a:t>Mandate to drive collaboration and commercialisation of state-funded research</a:t>
          </a:r>
        </a:p>
      </dsp:txBody>
      <dsp:txXfrm>
        <a:off x="913042" y="3104338"/>
        <a:ext cx="4705317" cy="621086"/>
      </dsp:txXfrm>
    </dsp:sp>
    <dsp:sp modelId="{9FEB9251-E877-4E0D-A166-143D58499C73}">
      <dsp:nvSpPr>
        <dsp:cNvPr id="0" name=""/>
        <dsp:cNvSpPr/>
      </dsp:nvSpPr>
      <dsp:spPr>
        <a:xfrm>
          <a:off x="524863" y="3026702"/>
          <a:ext cx="776357" cy="7763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5B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7EA87-A1E0-4FD6-A553-47F00E1E6FB8}">
      <dsp:nvSpPr>
        <dsp:cNvPr id="0" name=""/>
        <dsp:cNvSpPr/>
      </dsp:nvSpPr>
      <dsp:spPr>
        <a:xfrm>
          <a:off x="467990" y="4035669"/>
          <a:ext cx="5150369" cy="621086"/>
        </a:xfrm>
        <a:prstGeom prst="rect">
          <a:avLst/>
        </a:prstGeom>
        <a:solidFill>
          <a:srgbClr val="003B7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98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kern="1200" dirty="0"/>
            <a:t>Key focus is the development and growth of Irish companies in global markets</a:t>
          </a:r>
        </a:p>
      </dsp:txBody>
      <dsp:txXfrm>
        <a:off x="467990" y="4035669"/>
        <a:ext cx="5150369" cy="621086"/>
      </dsp:txXfrm>
    </dsp:sp>
    <dsp:sp modelId="{C67E612E-C378-473E-A814-BB0CAAB51542}">
      <dsp:nvSpPr>
        <dsp:cNvPr id="0" name=""/>
        <dsp:cNvSpPr/>
      </dsp:nvSpPr>
      <dsp:spPr>
        <a:xfrm>
          <a:off x="79811" y="3958033"/>
          <a:ext cx="776357" cy="7763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5BED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5EE9E-509E-493F-A311-FEA285596D5C}">
      <dsp:nvSpPr>
        <dsp:cNvPr id="0" name=""/>
        <dsp:cNvSpPr/>
      </dsp:nvSpPr>
      <dsp:spPr>
        <a:xfrm>
          <a:off x="259603" y="0"/>
          <a:ext cx="9524230" cy="595264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E8A36B-6957-4F55-9B03-D8A13EFD8327}">
      <dsp:nvSpPr>
        <dsp:cNvPr id="0" name=""/>
        <dsp:cNvSpPr/>
      </dsp:nvSpPr>
      <dsp:spPr>
        <a:xfrm>
          <a:off x="1197740" y="4426386"/>
          <a:ext cx="219057" cy="21905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F36728-40B4-4BDA-B6DC-04457ACA1EEA}">
      <dsp:nvSpPr>
        <dsp:cNvPr id="0" name=""/>
        <dsp:cNvSpPr/>
      </dsp:nvSpPr>
      <dsp:spPr>
        <a:xfrm>
          <a:off x="1307269" y="4535914"/>
          <a:ext cx="1628643" cy="1416729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074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400" b="1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b="1" kern="1200" dirty="0"/>
            <a:t>eiLearn</a:t>
          </a:r>
          <a:r>
            <a:rPr lang="en-IE" sz="1400" kern="1200" dirty="0"/>
            <a:t> our Elearning platform designed to inspire and motivate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400" kern="1200" dirty="0"/>
        </a:p>
      </dsp:txBody>
      <dsp:txXfrm>
        <a:off x="1307269" y="4535914"/>
        <a:ext cx="1628643" cy="1416729"/>
      </dsp:txXfrm>
    </dsp:sp>
    <dsp:sp modelId="{42F2B6F9-38F9-4241-A072-C2A3525F3983}">
      <dsp:nvSpPr>
        <dsp:cNvPr id="0" name=""/>
        <dsp:cNvSpPr/>
      </dsp:nvSpPr>
      <dsp:spPr>
        <a:xfrm>
          <a:off x="2745427" y="3041801"/>
          <a:ext cx="380969" cy="38096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09E674-24E8-4FEC-BAC4-A9411DC845E7}">
      <dsp:nvSpPr>
        <dsp:cNvPr id="0" name=""/>
        <dsp:cNvSpPr/>
      </dsp:nvSpPr>
      <dsp:spPr>
        <a:xfrm>
          <a:off x="2935912" y="3232285"/>
          <a:ext cx="2000088" cy="2720358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868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400" b="1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b="1" kern="1200" dirty="0"/>
            <a:t>Mentoring support</a:t>
          </a:r>
          <a:r>
            <a:rPr lang="en-IE" sz="1400" kern="1200" dirty="0"/>
            <a:t> offering advice and support to companies to help them grow their business internationally  </a:t>
          </a:r>
        </a:p>
      </dsp:txBody>
      <dsp:txXfrm>
        <a:off x="2935912" y="3232285"/>
        <a:ext cx="2000088" cy="2720358"/>
      </dsp:txXfrm>
    </dsp:sp>
    <dsp:sp modelId="{E6B9E448-53BD-4EB4-A14E-09A8D5E4C09D}">
      <dsp:nvSpPr>
        <dsp:cNvPr id="0" name=""/>
        <dsp:cNvSpPr/>
      </dsp:nvSpPr>
      <dsp:spPr>
        <a:xfrm>
          <a:off x="4721705" y="2021517"/>
          <a:ext cx="504784" cy="50478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579C65-99F7-4D53-AA69-88381B6AF3CC}">
      <dsp:nvSpPr>
        <dsp:cNvPr id="0" name=""/>
        <dsp:cNvSpPr/>
      </dsp:nvSpPr>
      <dsp:spPr>
        <a:xfrm>
          <a:off x="4974097" y="2273910"/>
          <a:ext cx="2000088" cy="3678733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75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b="1" kern="1200" dirty="0"/>
            <a:t>Flexible programmes </a:t>
          </a:r>
          <a:r>
            <a:rPr lang="en-IE" sz="1400" kern="1200" dirty="0"/>
            <a:t>that address short term day to day business issues  </a:t>
          </a:r>
        </a:p>
      </dsp:txBody>
      <dsp:txXfrm>
        <a:off x="4974097" y="2273910"/>
        <a:ext cx="2000088" cy="3678733"/>
      </dsp:txXfrm>
    </dsp:sp>
    <dsp:sp modelId="{D8A1A946-D5AD-4B22-9B1E-F829AECCC065}">
      <dsp:nvSpPr>
        <dsp:cNvPr id="0" name=""/>
        <dsp:cNvSpPr/>
      </dsp:nvSpPr>
      <dsp:spPr>
        <a:xfrm>
          <a:off x="6874181" y="1346488"/>
          <a:ext cx="676220" cy="67622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BACB67-DDB9-45AC-9525-D2E01FBC638B}">
      <dsp:nvSpPr>
        <dsp:cNvPr id="0" name=""/>
        <dsp:cNvSpPr/>
      </dsp:nvSpPr>
      <dsp:spPr>
        <a:xfrm>
          <a:off x="7212291" y="1684598"/>
          <a:ext cx="2000088" cy="4268045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8315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400" b="1" kern="1200" dirty="0"/>
            <a:t>Customised strategic programmes that </a:t>
          </a:r>
          <a:r>
            <a:rPr lang="en-IE" sz="1400" kern="1200" dirty="0"/>
            <a:t>create transformational change </a:t>
          </a:r>
        </a:p>
      </dsp:txBody>
      <dsp:txXfrm>
        <a:off x="7212291" y="1684598"/>
        <a:ext cx="2000088" cy="4268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F600F-1280-4688-97D2-37F7C62612F0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6683C-E827-414E-A4A5-BF278BFED4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784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54FC5-EF9F-45CF-966E-AB9514A9057E}" type="slidenum">
              <a:rPr lang="en-IE" smtClean="0"/>
              <a:t>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95181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Following a really strong performance 2019, </a:t>
            </a:r>
          </a:p>
          <a:p>
            <a:r>
              <a:rPr lang="en-IE" dirty="0"/>
              <a:t>Irish exporters have since encountered a number of challenges …..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A2EBFB-AA66-48AA-A8E3-F0EA9A07127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699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465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99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34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018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039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593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17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19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01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11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731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0685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1" y="620713"/>
            <a:ext cx="7112000" cy="814388"/>
          </a:xfrm>
          <a:solidFill>
            <a:schemeClr val="accent1"/>
          </a:solidFill>
        </p:spPr>
        <p:txBody>
          <a:bodyPr lIns="144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848810" y="1280659"/>
            <a:ext cx="5838598" cy="702913"/>
          </a:xfrm>
          <a:prstGeom prst="rect">
            <a:avLst/>
          </a:prstGeom>
          <a:solidFill>
            <a:schemeClr val="accent4"/>
          </a:solidFill>
        </p:spPr>
        <p:txBody>
          <a:bodyPr lIns="144000" anchor="ctr" anchorCtr="0"/>
          <a:lstStyle>
            <a:lvl1pPr marL="0" indent="0">
              <a:buNone/>
              <a:defRPr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600" y="2247900"/>
            <a:ext cx="8763000" cy="3924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016000" indent="-3429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8" name="Freeform 7"/>
          <p:cNvSpPr/>
          <p:nvPr userDrawn="1"/>
        </p:nvSpPr>
        <p:spPr>
          <a:xfrm flipH="1">
            <a:off x="11282360" y="-23813"/>
            <a:ext cx="915387" cy="3093244"/>
          </a:xfrm>
          <a:custGeom>
            <a:avLst/>
            <a:gdLst>
              <a:gd name="connsiteX0" fmla="*/ 9832 w 521109"/>
              <a:gd name="connsiteY0" fmla="*/ 1759974 h 1759974"/>
              <a:gd name="connsiteX1" fmla="*/ 521109 w 521109"/>
              <a:gd name="connsiteY1" fmla="*/ 1248697 h 1759974"/>
              <a:gd name="connsiteX2" fmla="*/ 521109 w 521109"/>
              <a:gd name="connsiteY2" fmla="*/ 521109 h 1759974"/>
              <a:gd name="connsiteX3" fmla="*/ 0 w 521109"/>
              <a:gd name="connsiteY3" fmla="*/ 0 h 1759974"/>
              <a:gd name="connsiteX0" fmla="*/ 0 w 511277"/>
              <a:gd name="connsiteY0" fmla="*/ 1747658 h 1747658"/>
              <a:gd name="connsiteX1" fmla="*/ 511277 w 511277"/>
              <a:gd name="connsiteY1" fmla="*/ 1236381 h 1747658"/>
              <a:gd name="connsiteX2" fmla="*/ 511277 w 511277"/>
              <a:gd name="connsiteY2" fmla="*/ 508793 h 1747658"/>
              <a:gd name="connsiteX3" fmla="*/ 3853 w 511277"/>
              <a:gd name="connsiteY3" fmla="*/ 0 h 174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277" h="1747658">
                <a:moveTo>
                  <a:pt x="0" y="1747658"/>
                </a:moveTo>
                <a:lnTo>
                  <a:pt x="511277" y="1236381"/>
                </a:lnTo>
                <a:lnTo>
                  <a:pt x="511277" y="508793"/>
                </a:lnTo>
                <a:lnTo>
                  <a:pt x="3853" y="0"/>
                </a:lnTo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1593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994B1-2CC0-4284-B4B1-36A007FD068A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F9EDC-45DE-413B-A8D6-6E87A57FD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974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jpg"/><Relationship Id="rId20" Type="http://schemas.openxmlformats.org/officeDocument/2006/relationships/image" Target="../media/image40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emf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jpeg"/><Relationship Id="rId4" Type="http://schemas.openxmlformats.org/officeDocument/2006/relationships/image" Target="../media/image24.emf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emf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roup 4"/>
          <p:cNvGrpSpPr/>
          <p:nvPr/>
        </p:nvGrpSpPr>
        <p:grpSpPr>
          <a:xfrm>
            <a:off x="752433" y="5786747"/>
            <a:ext cx="2777946" cy="574465"/>
            <a:chOff x="0" y="0"/>
            <a:chExt cx="2777945" cy="574464"/>
          </a:xfrm>
        </p:grpSpPr>
        <p:sp>
          <p:nvSpPr>
            <p:cNvPr id="489" name="Freeform 5"/>
            <p:cNvSpPr/>
            <p:nvPr/>
          </p:nvSpPr>
          <p:spPr>
            <a:xfrm>
              <a:off x="694486" y="0"/>
              <a:ext cx="2083460" cy="551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53" y="16982"/>
                  </a:moveTo>
                  <a:cubicBezTo>
                    <a:pt x="14753" y="18621"/>
                    <a:pt x="14439" y="19738"/>
                    <a:pt x="14008" y="19738"/>
                  </a:cubicBezTo>
                  <a:cubicBezTo>
                    <a:pt x="13596" y="19738"/>
                    <a:pt x="13596" y="19738"/>
                    <a:pt x="13596" y="19738"/>
                  </a:cubicBezTo>
                  <a:cubicBezTo>
                    <a:pt x="13596" y="14152"/>
                    <a:pt x="13596" y="14152"/>
                    <a:pt x="13596" y="14152"/>
                  </a:cubicBezTo>
                  <a:cubicBezTo>
                    <a:pt x="14008" y="14152"/>
                    <a:pt x="14008" y="14152"/>
                    <a:pt x="14008" y="14152"/>
                  </a:cubicBezTo>
                  <a:cubicBezTo>
                    <a:pt x="14439" y="14152"/>
                    <a:pt x="14753" y="15269"/>
                    <a:pt x="14753" y="16908"/>
                  </a:cubicBezTo>
                  <a:lnTo>
                    <a:pt x="14753" y="16982"/>
                  </a:lnTo>
                  <a:close/>
                  <a:moveTo>
                    <a:pt x="14008" y="12290"/>
                  </a:moveTo>
                  <a:cubicBezTo>
                    <a:pt x="13046" y="12290"/>
                    <a:pt x="13046" y="12290"/>
                    <a:pt x="13046" y="12290"/>
                  </a:cubicBezTo>
                  <a:cubicBezTo>
                    <a:pt x="13046" y="21600"/>
                    <a:pt x="13046" y="21600"/>
                    <a:pt x="13046" y="21600"/>
                  </a:cubicBezTo>
                  <a:cubicBezTo>
                    <a:pt x="14008" y="21600"/>
                    <a:pt x="14008" y="21600"/>
                    <a:pt x="14008" y="21600"/>
                  </a:cubicBezTo>
                  <a:cubicBezTo>
                    <a:pt x="14773" y="21600"/>
                    <a:pt x="15302" y="19589"/>
                    <a:pt x="15302" y="16908"/>
                  </a:cubicBezTo>
                  <a:cubicBezTo>
                    <a:pt x="15302" y="16908"/>
                    <a:pt x="15302" y="16908"/>
                    <a:pt x="15302" y="16908"/>
                  </a:cubicBezTo>
                  <a:cubicBezTo>
                    <a:pt x="15302" y="14301"/>
                    <a:pt x="14773" y="12290"/>
                    <a:pt x="14008" y="12290"/>
                  </a:cubicBezTo>
                  <a:moveTo>
                    <a:pt x="12105" y="18025"/>
                  </a:moveTo>
                  <a:cubicBezTo>
                    <a:pt x="10967" y="12290"/>
                    <a:pt x="10967" y="12290"/>
                    <a:pt x="10967" y="12290"/>
                  </a:cubicBezTo>
                  <a:cubicBezTo>
                    <a:pt x="10476" y="12290"/>
                    <a:pt x="10476" y="12290"/>
                    <a:pt x="10476" y="12290"/>
                  </a:cubicBezTo>
                  <a:cubicBezTo>
                    <a:pt x="10476" y="21600"/>
                    <a:pt x="10476" y="21600"/>
                    <a:pt x="10476" y="21600"/>
                  </a:cubicBezTo>
                  <a:cubicBezTo>
                    <a:pt x="11006" y="21600"/>
                    <a:pt x="11006" y="21600"/>
                    <a:pt x="11006" y="21600"/>
                  </a:cubicBezTo>
                  <a:cubicBezTo>
                    <a:pt x="11006" y="15716"/>
                    <a:pt x="11006" y="15716"/>
                    <a:pt x="11006" y="15716"/>
                  </a:cubicBezTo>
                  <a:cubicBezTo>
                    <a:pt x="12183" y="21600"/>
                    <a:pt x="12183" y="21600"/>
                    <a:pt x="12183" y="21600"/>
                  </a:cubicBezTo>
                  <a:cubicBezTo>
                    <a:pt x="12634" y="21600"/>
                    <a:pt x="12634" y="21600"/>
                    <a:pt x="12634" y="21600"/>
                  </a:cubicBezTo>
                  <a:cubicBezTo>
                    <a:pt x="12634" y="12290"/>
                    <a:pt x="12634" y="12290"/>
                    <a:pt x="12634" y="12290"/>
                  </a:cubicBezTo>
                  <a:cubicBezTo>
                    <a:pt x="12105" y="12290"/>
                    <a:pt x="12105" y="12290"/>
                    <a:pt x="12105" y="12290"/>
                  </a:cubicBezTo>
                  <a:lnTo>
                    <a:pt x="12105" y="18025"/>
                  </a:lnTo>
                  <a:close/>
                  <a:moveTo>
                    <a:pt x="8573" y="17727"/>
                  </a:moveTo>
                  <a:cubicBezTo>
                    <a:pt x="8907" y="14673"/>
                    <a:pt x="8907" y="14673"/>
                    <a:pt x="8907" y="14673"/>
                  </a:cubicBezTo>
                  <a:cubicBezTo>
                    <a:pt x="9221" y="17727"/>
                    <a:pt x="9221" y="17727"/>
                    <a:pt x="9221" y="17727"/>
                  </a:cubicBezTo>
                  <a:lnTo>
                    <a:pt x="8573" y="17727"/>
                  </a:lnTo>
                  <a:close/>
                  <a:moveTo>
                    <a:pt x="8671" y="12215"/>
                  </a:moveTo>
                  <a:cubicBezTo>
                    <a:pt x="7612" y="21600"/>
                    <a:pt x="7612" y="21600"/>
                    <a:pt x="7612" y="21600"/>
                  </a:cubicBezTo>
                  <a:cubicBezTo>
                    <a:pt x="8161" y="21600"/>
                    <a:pt x="8161" y="21600"/>
                    <a:pt x="8161" y="21600"/>
                  </a:cubicBezTo>
                  <a:cubicBezTo>
                    <a:pt x="8397" y="19514"/>
                    <a:pt x="8397" y="19514"/>
                    <a:pt x="8397" y="19514"/>
                  </a:cubicBezTo>
                  <a:cubicBezTo>
                    <a:pt x="9417" y="19514"/>
                    <a:pt x="9417" y="19514"/>
                    <a:pt x="9417" y="19514"/>
                  </a:cubicBezTo>
                  <a:cubicBezTo>
                    <a:pt x="9652" y="21600"/>
                    <a:pt x="9652" y="21600"/>
                    <a:pt x="9652" y="21600"/>
                  </a:cubicBezTo>
                  <a:cubicBezTo>
                    <a:pt x="10202" y="21600"/>
                    <a:pt x="10202" y="21600"/>
                    <a:pt x="10202" y="21600"/>
                  </a:cubicBezTo>
                  <a:cubicBezTo>
                    <a:pt x="9162" y="12215"/>
                    <a:pt x="9162" y="12215"/>
                    <a:pt x="9162" y="12215"/>
                  </a:cubicBezTo>
                  <a:lnTo>
                    <a:pt x="8671" y="12215"/>
                  </a:lnTo>
                  <a:close/>
                  <a:moveTo>
                    <a:pt x="6180" y="12290"/>
                  </a:moveTo>
                  <a:cubicBezTo>
                    <a:pt x="5650" y="12290"/>
                    <a:pt x="5650" y="12290"/>
                    <a:pt x="5650" y="12290"/>
                  </a:cubicBezTo>
                  <a:cubicBezTo>
                    <a:pt x="5650" y="21600"/>
                    <a:pt x="5650" y="21600"/>
                    <a:pt x="5650" y="21600"/>
                  </a:cubicBezTo>
                  <a:cubicBezTo>
                    <a:pt x="7396" y="21600"/>
                    <a:pt x="7396" y="21600"/>
                    <a:pt x="7396" y="21600"/>
                  </a:cubicBezTo>
                  <a:cubicBezTo>
                    <a:pt x="7396" y="19738"/>
                    <a:pt x="7396" y="19738"/>
                    <a:pt x="7396" y="19738"/>
                  </a:cubicBezTo>
                  <a:cubicBezTo>
                    <a:pt x="6180" y="19738"/>
                    <a:pt x="6180" y="19738"/>
                    <a:pt x="6180" y="19738"/>
                  </a:cubicBezTo>
                  <a:lnTo>
                    <a:pt x="6180" y="12290"/>
                  </a:lnTo>
                  <a:close/>
                  <a:moveTo>
                    <a:pt x="3943" y="17801"/>
                  </a:moveTo>
                  <a:cubicBezTo>
                    <a:pt x="5081" y="17801"/>
                    <a:pt x="5081" y="17801"/>
                    <a:pt x="5081" y="17801"/>
                  </a:cubicBezTo>
                  <a:cubicBezTo>
                    <a:pt x="5081" y="16014"/>
                    <a:pt x="5081" y="16014"/>
                    <a:pt x="5081" y="16014"/>
                  </a:cubicBezTo>
                  <a:cubicBezTo>
                    <a:pt x="3943" y="16014"/>
                    <a:pt x="3943" y="16014"/>
                    <a:pt x="3943" y="16014"/>
                  </a:cubicBezTo>
                  <a:cubicBezTo>
                    <a:pt x="3943" y="14152"/>
                    <a:pt x="3943" y="14152"/>
                    <a:pt x="3943" y="14152"/>
                  </a:cubicBezTo>
                  <a:cubicBezTo>
                    <a:pt x="5238" y="14152"/>
                    <a:pt x="5238" y="14152"/>
                    <a:pt x="5238" y="14152"/>
                  </a:cubicBezTo>
                  <a:cubicBezTo>
                    <a:pt x="5238" y="12290"/>
                    <a:pt x="5238" y="12290"/>
                    <a:pt x="5238" y="12290"/>
                  </a:cubicBezTo>
                  <a:cubicBezTo>
                    <a:pt x="3394" y="12290"/>
                    <a:pt x="3394" y="12290"/>
                    <a:pt x="3394" y="12290"/>
                  </a:cubicBezTo>
                  <a:cubicBezTo>
                    <a:pt x="3394" y="21600"/>
                    <a:pt x="3394" y="21600"/>
                    <a:pt x="3394" y="21600"/>
                  </a:cubicBezTo>
                  <a:cubicBezTo>
                    <a:pt x="5258" y="21600"/>
                    <a:pt x="5258" y="21600"/>
                    <a:pt x="5258" y="21600"/>
                  </a:cubicBezTo>
                  <a:cubicBezTo>
                    <a:pt x="5258" y="19738"/>
                    <a:pt x="5258" y="19738"/>
                    <a:pt x="5258" y="19738"/>
                  </a:cubicBezTo>
                  <a:cubicBezTo>
                    <a:pt x="3943" y="19738"/>
                    <a:pt x="3943" y="19738"/>
                    <a:pt x="3943" y="19738"/>
                  </a:cubicBezTo>
                  <a:lnTo>
                    <a:pt x="3943" y="17801"/>
                  </a:lnTo>
                  <a:close/>
                  <a:moveTo>
                    <a:pt x="2472" y="15492"/>
                  </a:moveTo>
                  <a:cubicBezTo>
                    <a:pt x="2472" y="16312"/>
                    <a:pt x="2315" y="16833"/>
                    <a:pt x="2060" y="16833"/>
                  </a:cubicBezTo>
                  <a:cubicBezTo>
                    <a:pt x="1511" y="16833"/>
                    <a:pt x="1511" y="16833"/>
                    <a:pt x="1511" y="16833"/>
                  </a:cubicBezTo>
                  <a:cubicBezTo>
                    <a:pt x="1511" y="14152"/>
                    <a:pt x="1511" y="14152"/>
                    <a:pt x="1511" y="14152"/>
                  </a:cubicBezTo>
                  <a:cubicBezTo>
                    <a:pt x="2040" y="14152"/>
                    <a:pt x="2040" y="14152"/>
                    <a:pt x="2040" y="14152"/>
                  </a:cubicBezTo>
                  <a:cubicBezTo>
                    <a:pt x="2295" y="14152"/>
                    <a:pt x="2472" y="14599"/>
                    <a:pt x="2472" y="15492"/>
                  </a:cubicBezTo>
                  <a:close/>
                  <a:moveTo>
                    <a:pt x="3002" y="15418"/>
                  </a:moveTo>
                  <a:cubicBezTo>
                    <a:pt x="3002" y="15343"/>
                    <a:pt x="3002" y="15343"/>
                    <a:pt x="3002" y="15343"/>
                  </a:cubicBezTo>
                  <a:cubicBezTo>
                    <a:pt x="3002" y="14524"/>
                    <a:pt x="2943" y="13779"/>
                    <a:pt x="2805" y="13258"/>
                  </a:cubicBezTo>
                  <a:cubicBezTo>
                    <a:pt x="2629" y="12662"/>
                    <a:pt x="2393" y="12290"/>
                    <a:pt x="2080" y="12290"/>
                  </a:cubicBezTo>
                  <a:cubicBezTo>
                    <a:pt x="961" y="12290"/>
                    <a:pt x="961" y="12290"/>
                    <a:pt x="961" y="12290"/>
                  </a:cubicBezTo>
                  <a:cubicBezTo>
                    <a:pt x="961" y="21600"/>
                    <a:pt x="961" y="21600"/>
                    <a:pt x="961" y="21600"/>
                  </a:cubicBezTo>
                  <a:cubicBezTo>
                    <a:pt x="1511" y="21600"/>
                    <a:pt x="1511" y="21600"/>
                    <a:pt x="1511" y="21600"/>
                  </a:cubicBezTo>
                  <a:cubicBezTo>
                    <a:pt x="1511" y="18621"/>
                    <a:pt x="1511" y="18621"/>
                    <a:pt x="1511" y="18621"/>
                  </a:cubicBezTo>
                  <a:cubicBezTo>
                    <a:pt x="1923" y="18621"/>
                    <a:pt x="1923" y="18621"/>
                    <a:pt x="1923" y="18621"/>
                  </a:cubicBezTo>
                  <a:cubicBezTo>
                    <a:pt x="2452" y="21600"/>
                    <a:pt x="2452" y="21600"/>
                    <a:pt x="2452" y="21600"/>
                  </a:cubicBezTo>
                  <a:cubicBezTo>
                    <a:pt x="3080" y="21600"/>
                    <a:pt x="3080" y="21600"/>
                    <a:pt x="3080" y="21600"/>
                  </a:cubicBezTo>
                  <a:cubicBezTo>
                    <a:pt x="2492" y="18248"/>
                    <a:pt x="2492" y="18248"/>
                    <a:pt x="2492" y="18248"/>
                  </a:cubicBezTo>
                  <a:cubicBezTo>
                    <a:pt x="2786" y="17801"/>
                    <a:pt x="3002" y="16908"/>
                    <a:pt x="3002" y="15418"/>
                  </a:cubicBezTo>
                  <a:moveTo>
                    <a:pt x="20" y="21600"/>
                  </a:moveTo>
                  <a:cubicBezTo>
                    <a:pt x="549" y="21600"/>
                    <a:pt x="549" y="21600"/>
                    <a:pt x="549" y="21600"/>
                  </a:cubicBezTo>
                  <a:cubicBezTo>
                    <a:pt x="549" y="12290"/>
                    <a:pt x="549" y="12290"/>
                    <a:pt x="549" y="12290"/>
                  </a:cubicBezTo>
                  <a:cubicBezTo>
                    <a:pt x="20" y="12290"/>
                    <a:pt x="20" y="12290"/>
                    <a:pt x="20" y="12290"/>
                  </a:cubicBezTo>
                  <a:lnTo>
                    <a:pt x="20" y="21600"/>
                  </a:lnTo>
                  <a:close/>
                  <a:moveTo>
                    <a:pt x="20266" y="7597"/>
                  </a:moveTo>
                  <a:cubicBezTo>
                    <a:pt x="20266" y="5661"/>
                    <a:pt x="20266" y="5661"/>
                    <a:pt x="20266" y="5661"/>
                  </a:cubicBezTo>
                  <a:cubicBezTo>
                    <a:pt x="21423" y="5661"/>
                    <a:pt x="21423" y="5661"/>
                    <a:pt x="21423" y="5661"/>
                  </a:cubicBezTo>
                  <a:cubicBezTo>
                    <a:pt x="21423" y="3873"/>
                    <a:pt x="21423" y="3873"/>
                    <a:pt x="21423" y="3873"/>
                  </a:cubicBezTo>
                  <a:cubicBezTo>
                    <a:pt x="20266" y="3873"/>
                    <a:pt x="20266" y="3873"/>
                    <a:pt x="20266" y="3873"/>
                  </a:cubicBezTo>
                  <a:cubicBezTo>
                    <a:pt x="20266" y="1937"/>
                    <a:pt x="20266" y="1937"/>
                    <a:pt x="20266" y="1937"/>
                  </a:cubicBezTo>
                  <a:cubicBezTo>
                    <a:pt x="21580" y="1937"/>
                    <a:pt x="21580" y="1937"/>
                    <a:pt x="21580" y="1937"/>
                  </a:cubicBezTo>
                  <a:cubicBezTo>
                    <a:pt x="21580" y="149"/>
                    <a:pt x="21580" y="149"/>
                    <a:pt x="21580" y="149"/>
                  </a:cubicBezTo>
                  <a:cubicBezTo>
                    <a:pt x="19736" y="149"/>
                    <a:pt x="19736" y="149"/>
                    <a:pt x="19736" y="149"/>
                  </a:cubicBezTo>
                  <a:cubicBezTo>
                    <a:pt x="19736" y="9385"/>
                    <a:pt x="19736" y="9385"/>
                    <a:pt x="19736" y="9385"/>
                  </a:cubicBezTo>
                  <a:cubicBezTo>
                    <a:pt x="21600" y="9385"/>
                    <a:pt x="21600" y="9385"/>
                    <a:pt x="21600" y="9385"/>
                  </a:cubicBezTo>
                  <a:cubicBezTo>
                    <a:pt x="21600" y="7597"/>
                    <a:pt x="21600" y="7597"/>
                    <a:pt x="21600" y="7597"/>
                  </a:cubicBezTo>
                  <a:lnTo>
                    <a:pt x="20266" y="7597"/>
                  </a:lnTo>
                  <a:close/>
                  <a:moveTo>
                    <a:pt x="18598" y="3873"/>
                  </a:moveTo>
                  <a:cubicBezTo>
                    <a:pt x="18186" y="3426"/>
                    <a:pt x="18069" y="3277"/>
                    <a:pt x="18069" y="2607"/>
                  </a:cubicBezTo>
                  <a:cubicBezTo>
                    <a:pt x="18069" y="2607"/>
                    <a:pt x="18069" y="2607"/>
                    <a:pt x="18069" y="2607"/>
                  </a:cubicBezTo>
                  <a:cubicBezTo>
                    <a:pt x="18069" y="2160"/>
                    <a:pt x="18186" y="1788"/>
                    <a:pt x="18383" y="1788"/>
                  </a:cubicBezTo>
                  <a:cubicBezTo>
                    <a:pt x="18598" y="1788"/>
                    <a:pt x="18814" y="2160"/>
                    <a:pt x="19030" y="2756"/>
                  </a:cubicBezTo>
                  <a:cubicBezTo>
                    <a:pt x="19305" y="1192"/>
                    <a:pt x="19305" y="1192"/>
                    <a:pt x="19305" y="1192"/>
                  </a:cubicBezTo>
                  <a:cubicBezTo>
                    <a:pt x="19050" y="447"/>
                    <a:pt x="18755" y="0"/>
                    <a:pt x="18402" y="0"/>
                  </a:cubicBezTo>
                  <a:cubicBezTo>
                    <a:pt x="17892" y="0"/>
                    <a:pt x="17539" y="1117"/>
                    <a:pt x="17539" y="2830"/>
                  </a:cubicBezTo>
                  <a:cubicBezTo>
                    <a:pt x="17539" y="2830"/>
                    <a:pt x="17539" y="2830"/>
                    <a:pt x="17539" y="2830"/>
                  </a:cubicBezTo>
                  <a:cubicBezTo>
                    <a:pt x="17539" y="4692"/>
                    <a:pt x="17853" y="5214"/>
                    <a:pt x="18343" y="5661"/>
                  </a:cubicBezTo>
                  <a:cubicBezTo>
                    <a:pt x="18755" y="6033"/>
                    <a:pt x="18834" y="6331"/>
                    <a:pt x="18834" y="6852"/>
                  </a:cubicBezTo>
                  <a:cubicBezTo>
                    <a:pt x="18834" y="6852"/>
                    <a:pt x="18834" y="6852"/>
                    <a:pt x="18834" y="6852"/>
                  </a:cubicBezTo>
                  <a:cubicBezTo>
                    <a:pt x="18834" y="7448"/>
                    <a:pt x="18716" y="7746"/>
                    <a:pt x="18481" y="7746"/>
                  </a:cubicBezTo>
                  <a:cubicBezTo>
                    <a:pt x="18206" y="7746"/>
                    <a:pt x="17990" y="7299"/>
                    <a:pt x="17755" y="6629"/>
                  </a:cubicBezTo>
                  <a:cubicBezTo>
                    <a:pt x="17441" y="8044"/>
                    <a:pt x="17441" y="8044"/>
                    <a:pt x="17441" y="8044"/>
                  </a:cubicBezTo>
                  <a:cubicBezTo>
                    <a:pt x="17735" y="9087"/>
                    <a:pt x="18108" y="9534"/>
                    <a:pt x="18481" y="9534"/>
                  </a:cubicBezTo>
                  <a:cubicBezTo>
                    <a:pt x="19010" y="9534"/>
                    <a:pt x="19383" y="8491"/>
                    <a:pt x="19383" y="6703"/>
                  </a:cubicBezTo>
                  <a:cubicBezTo>
                    <a:pt x="19383" y="6629"/>
                    <a:pt x="19383" y="6629"/>
                    <a:pt x="19383" y="6629"/>
                  </a:cubicBezTo>
                  <a:cubicBezTo>
                    <a:pt x="19383" y="5065"/>
                    <a:pt x="19089" y="4320"/>
                    <a:pt x="18598" y="3873"/>
                  </a:cubicBezTo>
                  <a:moveTo>
                    <a:pt x="16538" y="9385"/>
                  </a:moveTo>
                  <a:cubicBezTo>
                    <a:pt x="17088" y="9385"/>
                    <a:pt x="17088" y="9385"/>
                    <a:pt x="17088" y="9385"/>
                  </a:cubicBezTo>
                  <a:cubicBezTo>
                    <a:pt x="17088" y="149"/>
                    <a:pt x="17088" y="149"/>
                    <a:pt x="17088" y="149"/>
                  </a:cubicBezTo>
                  <a:cubicBezTo>
                    <a:pt x="16538" y="149"/>
                    <a:pt x="16538" y="149"/>
                    <a:pt x="16538" y="149"/>
                  </a:cubicBezTo>
                  <a:lnTo>
                    <a:pt x="16538" y="9385"/>
                  </a:lnTo>
                  <a:close/>
                  <a:moveTo>
                    <a:pt x="15557" y="3352"/>
                  </a:moveTo>
                  <a:cubicBezTo>
                    <a:pt x="15557" y="4097"/>
                    <a:pt x="15420" y="4618"/>
                    <a:pt x="15146" y="4618"/>
                  </a:cubicBezTo>
                  <a:cubicBezTo>
                    <a:pt x="14616" y="4618"/>
                    <a:pt x="14616" y="4618"/>
                    <a:pt x="14616" y="4618"/>
                  </a:cubicBezTo>
                  <a:cubicBezTo>
                    <a:pt x="14616" y="2011"/>
                    <a:pt x="14616" y="2011"/>
                    <a:pt x="14616" y="2011"/>
                  </a:cubicBezTo>
                  <a:cubicBezTo>
                    <a:pt x="15146" y="2011"/>
                    <a:pt x="15146" y="2011"/>
                    <a:pt x="15146" y="2011"/>
                  </a:cubicBezTo>
                  <a:cubicBezTo>
                    <a:pt x="15401" y="2011"/>
                    <a:pt x="15557" y="2458"/>
                    <a:pt x="15557" y="3277"/>
                  </a:cubicBezTo>
                  <a:lnTo>
                    <a:pt x="15557" y="3352"/>
                  </a:lnTo>
                  <a:close/>
                  <a:moveTo>
                    <a:pt x="16107" y="3203"/>
                  </a:moveTo>
                  <a:cubicBezTo>
                    <a:pt x="16107" y="3203"/>
                    <a:pt x="16107" y="3203"/>
                    <a:pt x="16107" y="3203"/>
                  </a:cubicBezTo>
                  <a:cubicBezTo>
                    <a:pt x="16107" y="2309"/>
                    <a:pt x="16028" y="1564"/>
                    <a:pt x="15911" y="1043"/>
                  </a:cubicBezTo>
                  <a:cubicBezTo>
                    <a:pt x="15734" y="447"/>
                    <a:pt x="15499" y="149"/>
                    <a:pt x="15185" y="149"/>
                  </a:cubicBezTo>
                  <a:cubicBezTo>
                    <a:pt x="14066" y="149"/>
                    <a:pt x="14066" y="149"/>
                    <a:pt x="14066" y="149"/>
                  </a:cubicBezTo>
                  <a:cubicBezTo>
                    <a:pt x="14066" y="9385"/>
                    <a:pt x="14066" y="9385"/>
                    <a:pt x="14066" y="9385"/>
                  </a:cubicBezTo>
                  <a:cubicBezTo>
                    <a:pt x="14616" y="9385"/>
                    <a:pt x="14616" y="9385"/>
                    <a:pt x="14616" y="9385"/>
                  </a:cubicBezTo>
                  <a:cubicBezTo>
                    <a:pt x="14616" y="6480"/>
                    <a:pt x="14616" y="6480"/>
                    <a:pt x="14616" y="6480"/>
                  </a:cubicBezTo>
                  <a:cubicBezTo>
                    <a:pt x="15028" y="6480"/>
                    <a:pt x="15028" y="6480"/>
                    <a:pt x="15028" y="6480"/>
                  </a:cubicBezTo>
                  <a:cubicBezTo>
                    <a:pt x="15557" y="9385"/>
                    <a:pt x="15557" y="9385"/>
                    <a:pt x="15557" y="9385"/>
                  </a:cubicBezTo>
                  <a:cubicBezTo>
                    <a:pt x="16185" y="9385"/>
                    <a:pt x="16185" y="9385"/>
                    <a:pt x="16185" y="9385"/>
                  </a:cubicBezTo>
                  <a:cubicBezTo>
                    <a:pt x="15597" y="6108"/>
                    <a:pt x="15597" y="6108"/>
                    <a:pt x="15597" y="6108"/>
                  </a:cubicBezTo>
                  <a:cubicBezTo>
                    <a:pt x="15891" y="5661"/>
                    <a:pt x="16107" y="4692"/>
                    <a:pt x="16107" y="3203"/>
                  </a:cubicBezTo>
                  <a:moveTo>
                    <a:pt x="13203" y="3426"/>
                  </a:moveTo>
                  <a:cubicBezTo>
                    <a:pt x="13203" y="4171"/>
                    <a:pt x="13046" y="4841"/>
                    <a:pt x="12772" y="4841"/>
                  </a:cubicBezTo>
                  <a:cubicBezTo>
                    <a:pt x="12360" y="4841"/>
                    <a:pt x="12360" y="4841"/>
                    <a:pt x="12360" y="4841"/>
                  </a:cubicBezTo>
                  <a:cubicBezTo>
                    <a:pt x="12360" y="2011"/>
                    <a:pt x="12360" y="2011"/>
                    <a:pt x="12360" y="2011"/>
                  </a:cubicBezTo>
                  <a:cubicBezTo>
                    <a:pt x="12772" y="2011"/>
                    <a:pt x="12772" y="2011"/>
                    <a:pt x="12772" y="2011"/>
                  </a:cubicBezTo>
                  <a:cubicBezTo>
                    <a:pt x="13027" y="2011"/>
                    <a:pt x="13203" y="2458"/>
                    <a:pt x="13203" y="3352"/>
                  </a:cubicBezTo>
                  <a:lnTo>
                    <a:pt x="13203" y="3426"/>
                  </a:lnTo>
                  <a:close/>
                  <a:moveTo>
                    <a:pt x="13753" y="3352"/>
                  </a:moveTo>
                  <a:cubicBezTo>
                    <a:pt x="13753" y="3352"/>
                    <a:pt x="13753" y="3352"/>
                    <a:pt x="13753" y="3352"/>
                  </a:cubicBezTo>
                  <a:cubicBezTo>
                    <a:pt x="13753" y="1415"/>
                    <a:pt x="13399" y="149"/>
                    <a:pt x="12811" y="149"/>
                  </a:cubicBezTo>
                  <a:cubicBezTo>
                    <a:pt x="11810" y="149"/>
                    <a:pt x="11810" y="149"/>
                    <a:pt x="11810" y="149"/>
                  </a:cubicBezTo>
                  <a:cubicBezTo>
                    <a:pt x="11810" y="9385"/>
                    <a:pt x="11810" y="9385"/>
                    <a:pt x="11810" y="9385"/>
                  </a:cubicBezTo>
                  <a:cubicBezTo>
                    <a:pt x="12360" y="9385"/>
                    <a:pt x="12360" y="9385"/>
                    <a:pt x="12360" y="9385"/>
                  </a:cubicBezTo>
                  <a:cubicBezTo>
                    <a:pt x="12360" y="6629"/>
                    <a:pt x="12360" y="6629"/>
                    <a:pt x="12360" y="6629"/>
                  </a:cubicBezTo>
                  <a:cubicBezTo>
                    <a:pt x="12752" y="6629"/>
                    <a:pt x="12752" y="6629"/>
                    <a:pt x="12752" y="6629"/>
                  </a:cubicBezTo>
                  <a:cubicBezTo>
                    <a:pt x="13301" y="6629"/>
                    <a:pt x="13753" y="5512"/>
                    <a:pt x="13753" y="3352"/>
                  </a:cubicBezTo>
                  <a:moveTo>
                    <a:pt x="10457" y="4618"/>
                  </a:moveTo>
                  <a:cubicBezTo>
                    <a:pt x="9907" y="4618"/>
                    <a:pt x="9907" y="4618"/>
                    <a:pt x="9907" y="4618"/>
                  </a:cubicBezTo>
                  <a:cubicBezTo>
                    <a:pt x="9907" y="2011"/>
                    <a:pt x="9907" y="2011"/>
                    <a:pt x="9907" y="2011"/>
                  </a:cubicBezTo>
                  <a:cubicBezTo>
                    <a:pt x="10457" y="2011"/>
                    <a:pt x="10457" y="2011"/>
                    <a:pt x="10457" y="2011"/>
                  </a:cubicBezTo>
                  <a:cubicBezTo>
                    <a:pt x="10712" y="2011"/>
                    <a:pt x="10869" y="2458"/>
                    <a:pt x="10869" y="3277"/>
                  </a:cubicBezTo>
                  <a:cubicBezTo>
                    <a:pt x="10869" y="3352"/>
                    <a:pt x="10869" y="3352"/>
                    <a:pt x="10869" y="3352"/>
                  </a:cubicBezTo>
                  <a:cubicBezTo>
                    <a:pt x="10869" y="4097"/>
                    <a:pt x="10712" y="4618"/>
                    <a:pt x="10457" y="4618"/>
                  </a:cubicBezTo>
                  <a:moveTo>
                    <a:pt x="11496" y="9385"/>
                  </a:moveTo>
                  <a:cubicBezTo>
                    <a:pt x="10888" y="6108"/>
                    <a:pt x="10888" y="6108"/>
                    <a:pt x="10888" y="6108"/>
                  </a:cubicBezTo>
                  <a:cubicBezTo>
                    <a:pt x="11202" y="5661"/>
                    <a:pt x="11418" y="4692"/>
                    <a:pt x="11418" y="3203"/>
                  </a:cubicBezTo>
                  <a:cubicBezTo>
                    <a:pt x="11418" y="3203"/>
                    <a:pt x="11418" y="3203"/>
                    <a:pt x="11418" y="3203"/>
                  </a:cubicBezTo>
                  <a:cubicBezTo>
                    <a:pt x="11418" y="2309"/>
                    <a:pt x="11340" y="1564"/>
                    <a:pt x="11202" y="1043"/>
                  </a:cubicBezTo>
                  <a:cubicBezTo>
                    <a:pt x="11045" y="447"/>
                    <a:pt x="10810" y="149"/>
                    <a:pt x="10496" y="149"/>
                  </a:cubicBezTo>
                  <a:cubicBezTo>
                    <a:pt x="9378" y="149"/>
                    <a:pt x="9378" y="149"/>
                    <a:pt x="9378" y="149"/>
                  </a:cubicBezTo>
                  <a:cubicBezTo>
                    <a:pt x="9378" y="9385"/>
                    <a:pt x="9378" y="9385"/>
                    <a:pt x="9378" y="9385"/>
                  </a:cubicBezTo>
                  <a:cubicBezTo>
                    <a:pt x="9907" y="9385"/>
                    <a:pt x="9907" y="9385"/>
                    <a:pt x="9907" y="9385"/>
                  </a:cubicBezTo>
                  <a:cubicBezTo>
                    <a:pt x="9907" y="6480"/>
                    <a:pt x="9907" y="6480"/>
                    <a:pt x="9907" y="6480"/>
                  </a:cubicBezTo>
                  <a:cubicBezTo>
                    <a:pt x="10339" y="6480"/>
                    <a:pt x="10339" y="6480"/>
                    <a:pt x="10339" y="6480"/>
                  </a:cubicBezTo>
                  <a:cubicBezTo>
                    <a:pt x="10869" y="9385"/>
                    <a:pt x="10869" y="9385"/>
                    <a:pt x="10869" y="9385"/>
                  </a:cubicBezTo>
                  <a:lnTo>
                    <a:pt x="11496" y="9385"/>
                  </a:lnTo>
                  <a:close/>
                  <a:moveTo>
                    <a:pt x="9025" y="7597"/>
                  </a:moveTo>
                  <a:cubicBezTo>
                    <a:pt x="7690" y="7597"/>
                    <a:pt x="7690" y="7597"/>
                    <a:pt x="7690" y="7597"/>
                  </a:cubicBezTo>
                  <a:cubicBezTo>
                    <a:pt x="7690" y="5661"/>
                    <a:pt x="7690" y="5661"/>
                    <a:pt x="7690" y="5661"/>
                  </a:cubicBezTo>
                  <a:cubicBezTo>
                    <a:pt x="8848" y="5661"/>
                    <a:pt x="8848" y="5661"/>
                    <a:pt x="8848" y="5661"/>
                  </a:cubicBezTo>
                  <a:cubicBezTo>
                    <a:pt x="8848" y="3873"/>
                    <a:pt x="8848" y="3873"/>
                    <a:pt x="8848" y="3873"/>
                  </a:cubicBezTo>
                  <a:cubicBezTo>
                    <a:pt x="7690" y="3873"/>
                    <a:pt x="7690" y="3873"/>
                    <a:pt x="7690" y="3873"/>
                  </a:cubicBezTo>
                  <a:cubicBezTo>
                    <a:pt x="7690" y="1937"/>
                    <a:pt x="7690" y="1937"/>
                    <a:pt x="7690" y="1937"/>
                  </a:cubicBezTo>
                  <a:cubicBezTo>
                    <a:pt x="9005" y="1937"/>
                    <a:pt x="9005" y="1937"/>
                    <a:pt x="9005" y="1937"/>
                  </a:cubicBezTo>
                  <a:cubicBezTo>
                    <a:pt x="9005" y="149"/>
                    <a:pt x="9005" y="149"/>
                    <a:pt x="9005" y="149"/>
                  </a:cubicBezTo>
                  <a:cubicBezTo>
                    <a:pt x="7161" y="149"/>
                    <a:pt x="7161" y="149"/>
                    <a:pt x="7161" y="149"/>
                  </a:cubicBezTo>
                  <a:cubicBezTo>
                    <a:pt x="7161" y="9385"/>
                    <a:pt x="7161" y="9385"/>
                    <a:pt x="7161" y="9385"/>
                  </a:cubicBezTo>
                  <a:cubicBezTo>
                    <a:pt x="9025" y="9385"/>
                    <a:pt x="9025" y="9385"/>
                    <a:pt x="9025" y="9385"/>
                  </a:cubicBezTo>
                  <a:lnTo>
                    <a:pt x="9025" y="7597"/>
                  </a:lnTo>
                  <a:close/>
                  <a:moveTo>
                    <a:pt x="6043" y="9385"/>
                  </a:moveTo>
                  <a:cubicBezTo>
                    <a:pt x="6043" y="2011"/>
                    <a:pt x="6043" y="2011"/>
                    <a:pt x="6043" y="2011"/>
                  </a:cubicBezTo>
                  <a:cubicBezTo>
                    <a:pt x="6788" y="2011"/>
                    <a:pt x="6788" y="2011"/>
                    <a:pt x="6788" y="2011"/>
                  </a:cubicBezTo>
                  <a:cubicBezTo>
                    <a:pt x="6788" y="149"/>
                    <a:pt x="6788" y="149"/>
                    <a:pt x="6788" y="149"/>
                  </a:cubicBezTo>
                  <a:cubicBezTo>
                    <a:pt x="4767" y="149"/>
                    <a:pt x="4767" y="149"/>
                    <a:pt x="4767" y="149"/>
                  </a:cubicBezTo>
                  <a:cubicBezTo>
                    <a:pt x="4767" y="2011"/>
                    <a:pt x="4767" y="2011"/>
                    <a:pt x="4767" y="2011"/>
                  </a:cubicBezTo>
                  <a:cubicBezTo>
                    <a:pt x="5513" y="2011"/>
                    <a:pt x="5513" y="2011"/>
                    <a:pt x="5513" y="2011"/>
                  </a:cubicBezTo>
                  <a:cubicBezTo>
                    <a:pt x="5513" y="9385"/>
                    <a:pt x="5513" y="9385"/>
                    <a:pt x="5513" y="9385"/>
                  </a:cubicBezTo>
                  <a:lnTo>
                    <a:pt x="6043" y="9385"/>
                  </a:lnTo>
                  <a:close/>
                  <a:moveTo>
                    <a:pt x="2766" y="3501"/>
                  </a:moveTo>
                  <a:cubicBezTo>
                    <a:pt x="3943" y="9385"/>
                    <a:pt x="3943" y="9385"/>
                    <a:pt x="3943" y="9385"/>
                  </a:cubicBezTo>
                  <a:cubicBezTo>
                    <a:pt x="4414" y="9385"/>
                    <a:pt x="4414" y="9385"/>
                    <a:pt x="4414" y="9385"/>
                  </a:cubicBezTo>
                  <a:cubicBezTo>
                    <a:pt x="4414" y="149"/>
                    <a:pt x="4414" y="149"/>
                    <a:pt x="4414" y="149"/>
                  </a:cubicBezTo>
                  <a:cubicBezTo>
                    <a:pt x="3865" y="149"/>
                    <a:pt x="3865" y="149"/>
                    <a:pt x="3865" y="149"/>
                  </a:cubicBezTo>
                  <a:cubicBezTo>
                    <a:pt x="3865" y="5884"/>
                    <a:pt x="3865" y="5884"/>
                    <a:pt x="3865" y="5884"/>
                  </a:cubicBezTo>
                  <a:cubicBezTo>
                    <a:pt x="2727" y="149"/>
                    <a:pt x="2727" y="149"/>
                    <a:pt x="2727" y="149"/>
                  </a:cubicBezTo>
                  <a:cubicBezTo>
                    <a:pt x="2237" y="149"/>
                    <a:pt x="2237" y="149"/>
                    <a:pt x="2237" y="149"/>
                  </a:cubicBezTo>
                  <a:cubicBezTo>
                    <a:pt x="2237" y="9385"/>
                    <a:pt x="2237" y="9385"/>
                    <a:pt x="2237" y="9385"/>
                  </a:cubicBezTo>
                  <a:cubicBezTo>
                    <a:pt x="2766" y="9385"/>
                    <a:pt x="2766" y="9385"/>
                    <a:pt x="2766" y="9385"/>
                  </a:cubicBezTo>
                  <a:lnTo>
                    <a:pt x="2766" y="3501"/>
                  </a:lnTo>
                  <a:close/>
                  <a:moveTo>
                    <a:pt x="1864" y="7597"/>
                  </a:moveTo>
                  <a:cubicBezTo>
                    <a:pt x="530" y="7597"/>
                    <a:pt x="530" y="7597"/>
                    <a:pt x="530" y="7597"/>
                  </a:cubicBezTo>
                  <a:cubicBezTo>
                    <a:pt x="530" y="5661"/>
                    <a:pt x="530" y="5661"/>
                    <a:pt x="530" y="5661"/>
                  </a:cubicBezTo>
                  <a:cubicBezTo>
                    <a:pt x="1687" y="5661"/>
                    <a:pt x="1687" y="5661"/>
                    <a:pt x="1687" y="5661"/>
                  </a:cubicBezTo>
                  <a:cubicBezTo>
                    <a:pt x="1687" y="3873"/>
                    <a:pt x="1687" y="3873"/>
                    <a:pt x="1687" y="3873"/>
                  </a:cubicBezTo>
                  <a:cubicBezTo>
                    <a:pt x="530" y="3873"/>
                    <a:pt x="530" y="3873"/>
                    <a:pt x="530" y="3873"/>
                  </a:cubicBezTo>
                  <a:cubicBezTo>
                    <a:pt x="530" y="1937"/>
                    <a:pt x="530" y="1937"/>
                    <a:pt x="530" y="1937"/>
                  </a:cubicBezTo>
                  <a:cubicBezTo>
                    <a:pt x="1844" y="1937"/>
                    <a:pt x="1844" y="1937"/>
                    <a:pt x="1844" y="1937"/>
                  </a:cubicBezTo>
                  <a:cubicBezTo>
                    <a:pt x="1844" y="149"/>
                    <a:pt x="1844" y="149"/>
                    <a:pt x="1844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9385"/>
                    <a:pt x="0" y="9385"/>
                    <a:pt x="0" y="9385"/>
                  </a:cubicBezTo>
                  <a:cubicBezTo>
                    <a:pt x="1864" y="9385"/>
                    <a:pt x="1864" y="9385"/>
                    <a:pt x="1864" y="9385"/>
                  </a:cubicBezTo>
                  <a:lnTo>
                    <a:pt x="1864" y="7597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Arial Regular"/>
              </a:endParaRPr>
            </a:p>
          </p:txBody>
        </p:sp>
        <p:sp>
          <p:nvSpPr>
            <p:cNvPr id="490" name="Freeform 7"/>
            <p:cNvSpPr/>
            <p:nvPr/>
          </p:nvSpPr>
          <p:spPr>
            <a:xfrm>
              <a:off x="0" y="122073"/>
              <a:ext cx="543690" cy="45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95" y="5445"/>
                  </a:moveTo>
                  <a:cubicBezTo>
                    <a:pt x="20020" y="5445"/>
                    <a:pt x="20020" y="5445"/>
                    <a:pt x="20020" y="5445"/>
                  </a:cubicBezTo>
                  <a:cubicBezTo>
                    <a:pt x="19192" y="5445"/>
                    <a:pt x="18514" y="6353"/>
                    <a:pt x="18514" y="7351"/>
                  </a:cubicBezTo>
                  <a:cubicBezTo>
                    <a:pt x="18514" y="13160"/>
                    <a:pt x="14601" y="17879"/>
                    <a:pt x="9784" y="17879"/>
                  </a:cubicBezTo>
                  <a:cubicBezTo>
                    <a:pt x="6096" y="17879"/>
                    <a:pt x="3086" y="14249"/>
                    <a:pt x="3086" y="9802"/>
                  </a:cubicBezTo>
                  <a:cubicBezTo>
                    <a:pt x="3086" y="6444"/>
                    <a:pt x="5344" y="3721"/>
                    <a:pt x="8128" y="3721"/>
                  </a:cubicBezTo>
                  <a:cubicBezTo>
                    <a:pt x="10236" y="3721"/>
                    <a:pt x="11891" y="5718"/>
                    <a:pt x="11891" y="8168"/>
                  </a:cubicBezTo>
                  <a:cubicBezTo>
                    <a:pt x="11891" y="8440"/>
                    <a:pt x="11816" y="8531"/>
                    <a:pt x="11816" y="8622"/>
                  </a:cubicBezTo>
                  <a:cubicBezTo>
                    <a:pt x="11666" y="8713"/>
                    <a:pt x="11214" y="8713"/>
                    <a:pt x="10762" y="8713"/>
                  </a:cubicBezTo>
                  <a:cubicBezTo>
                    <a:pt x="10537" y="8713"/>
                    <a:pt x="10311" y="8713"/>
                    <a:pt x="10085" y="8713"/>
                  </a:cubicBezTo>
                  <a:cubicBezTo>
                    <a:pt x="9784" y="8713"/>
                    <a:pt x="9483" y="8713"/>
                    <a:pt x="9182" y="8713"/>
                  </a:cubicBezTo>
                  <a:cubicBezTo>
                    <a:pt x="8354" y="8713"/>
                    <a:pt x="7677" y="9529"/>
                    <a:pt x="7677" y="10528"/>
                  </a:cubicBezTo>
                  <a:cubicBezTo>
                    <a:pt x="7677" y="10528"/>
                    <a:pt x="7677" y="10528"/>
                    <a:pt x="7677" y="10528"/>
                  </a:cubicBezTo>
                  <a:cubicBezTo>
                    <a:pt x="7677" y="11526"/>
                    <a:pt x="8354" y="12434"/>
                    <a:pt x="9182" y="12434"/>
                  </a:cubicBezTo>
                  <a:cubicBezTo>
                    <a:pt x="9483" y="12434"/>
                    <a:pt x="9784" y="12434"/>
                    <a:pt x="10010" y="12434"/>
                  </a:cubicBezTo>
                  <a:cubicBezTo>
                    <a:pt x="10311" y="12434"/>
                    <a:pt x="10537" y="12434"/>
                    <a:pt x="10838" y="12434"/>
                  </a:cubicBezTo>
                  <a:cubicBezTo>
                    <a:pt x="12042" y="12434"/>
                    <a:pt x="13171" y="12252"/>
                    <a:pt x="13999" y="11254"/>
                  </a:cubicBezTo>
                  <a:cubicBezTo>
                    <a:pt x="14601" y="10528"/>
                    <a:pt x="14977" y="9529"/>
                    <a:pt x="14977" y="8168"/>
                  </a:cubicBezTo>
                  <a:cubicBezTo>
                    <a:pt x="14977" y="3721"/>
                    <a:pt x="11891" y="0"/>
                    <a:pt x="8128" y="0"/>
                  </a:cubicBezTo>
                  <a:cubicBezTo>
                    <a:pt x="3688" y="0"/>
                    <a:pt x="0" y="4447"/>
                    <a:pt x="0" y="9802"/>
                  </a:cubicBezTo>
                  <a:cubicBezTo>
                    <a:pt x="0" y="16245"/>
                    <a:pt x="4440" y="21600"/>
                    <a:pt x="9784" y="21600"/>
                  </a:cubicBezTo>
                  <a:cubicBezTo>
                    <a:pt x="16256" y="21600"/>
                    <a:pt x="21600" y="15156"/>
                    <a:pt x="21600" y="7351"/>
                  </a:cubicBezTo>
                  <a:cubicBezTo>
                    <a:pt x="21600" y="6353"/>
                    <a:pt x="20923" y="5445"/>
                    <a:pt x="20095" y="5445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Arial Regular"/>
              </a:endParaRPr>
            </a:p>
          </p:txBody>
        </p:sp>
        <p:sp>
          <p:nvSpPr>
            <p:cNvPr id="491" name="Freeform 8"/>
            <p:cNvSpPr/>
            <p:nvPr/>
          </p:nvSpPr>
          <p:spPr>
            <a:xfrm>
              <a:off x="441106" y="-1"/>
              <a:ext cx="128230" cy="129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5247"/>
                  </a:moveTo>
                  <a:cubicBezTo>
                    <a:pt x="8259" y="15247"/>
                    <a:pt x="6353" y="13341"/>
                    <a:pt x="6353" y="10800"/>
                  </a:cubicBezTo>
                  <a:cubicBezTo>
                    <a:pt x="6353" y="8576"/>
                    <a:pt x="8259" y="6671"/>
                    <a:pt x="10800" y="6671"/>
                  </a:cubicBezTo>
                  <a:cubicBezTo>
                    <a:pt x="13024" y="6671"/>
                    <a:pt x="14929" y="8576"/>
                    <a:pt x="14929" y="10800"/>
                  </a:cubicBezTo>
                  <a:cubicBezTo>
                    <a:pt x="14929" y="13341"/>
                    <a:pt x="13024" y="15247"/>
                    <a:pt x="10800" y="15247"/>
                  </a:cubicBezTo>
                  <a:moveTo>
                    <a:pt x="10800" y="0"/>
                  </a:moveTo>
                  <a:cubicBezTo>
                    <a:pt x="10800" y="0"/>
                    <a:pt x="10800" y="0"/>
                    <a:pt x="10800" y="0"/>
                  </a:cubicBezTo>
                  <a:cubicBezTo>
                    <a:pt x="4765" y="0"/>
                    <a:pt x="0" y="4765"/>
                    <a:pt x="0" y="10800"/>
                  </a:cubicBezTo>
                  <a:cubicBezTo>
                    <a:pt x="0" y="16835"/>
                    <a:pt x="4765" y="21600"/>
                    <a:pt x="10800" y="21600"/>
                  </a:cubicBezTo>
                  <a:cubicBezTo>
                    <a:pt x="16835" y="21600"/>
                    <a:pt x="21600" y="16835"/>
                    <a:pt x="21600" y="10800"/>
                  </a:cubicBezTo>
                  <a:cubicBezTo>
                    <a:pt x="21600" y="4765"/>
                    <a:pt x="16835" y="0"/>
                    <a:pt x="10800" y="0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Arial Regular"/>
              </a:endParaRPr>
            </a:p>
          </p:txBody>
        </p:sp>
      </p:grpSp>
      <p:sp>
        <p:nvSpPr>
          <p:cNvPr id="493" name="TextBox 10"/>
          <p:cNvSpPr txBox="1"/>
          <p:nvPr/>
        </p:nvSpPr>
        <p:spPr>
          <a:xfrm>
            <a:off x="1321768" y="3182232"/>
            <a:ext cx="490123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IE" dirty="0">
                <a:solidFill>
                  <a:schemeClr val="tx1"/>
                </a:solidFill>
              </a:rPr>
              <a:t>Keelin Fagan </a:t>
            </a:r>
            <a:r>
              <a:rPr dirty="0">
                <a:solidFill>
                  <a:schemeClr val="tx1"/>
                </a:solidFill>
              </a:rPr>
              <a:t>| </a:t>
            </a:r>
            <a:r>
              <a:rPr lang="en-IE" dirty="0">
                <a:solidFill>
                  <a:schemeClr val="tx1"/>
                </a:solidFill>
              </a:rPr>
              <a:t>November 2020</a:t>
            </a:r>
          </a:p>
          <a:p>
            <a:pPr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IE" dirty="0">
                <a:solidFill>
                  <a:schemeClr val="tx1"/>
                </a:solidFill>
              </a:rPr>
              <a:t>Head of Client Learning and Development </a:t>
            </a:r>
          </a:p>
          <a:p>
            <a:pPr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IE" dirty="0">
                <a:solidFill>
                  <a:schemeClr val="tx1"/>
                </a:solidFill>
              </a:rPr>
              <a:t>Enterprise Ireland 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94" name="TextBox 9"/>
          <p:cNvSpPr txBox="1"/>
          <p:nvPr/>
        </p:nvSpPr>
        <p:spPr>
          <a:xfrm>
            <a:off x="1321769" y="789980"/>
            <a:ext cx="3295097" cy="23083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>
                <a:solidFill>
                  <a:srgbClr val="042D4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/>
            </a:pPr>
            <a:r>
              <a:rPr lang="en-GB" sz="3600" b="1" i="1" dirty="0"/>
              <a:t>Nurturing and Developing Business Leaders  </a:t>
            </a:r>
            <a:endParaRPr lang="en-IE" sz="3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5" name="Rectangle 11"/>
          <p:cNvSpPr/>
          <p:nvPr/>
        </p:nvSpPr>
        <p:spPr>
          <a:xfrm>
            <a:off x="3621774" y="1977853"/>
            <a:ext cx="1027519" cy="728370"/>
          </a:xfrm>
          <a:prstGeom prst="rect">
            <a:avLst/>
          </a:prstGeom>
          <a:solidFill>
            <a:srgbClr val="0FBED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latin typeface="Arial Regular"/>
            </a:endParaRPr>
          </a:p>
        </p:txBody>
      </p:sp>
      <p:pic>
        <p:nvPicPr>
          <p:cNvPr id="496" name="Picture 4" descr="Picture 4"/>
          <p:cNvPicPr>
            <a:picLocks noChangeAspect="1"/>
          </p:cNvPicPr>
          <p:nvPr/>
        </p:nvPicPr>
        <p:blipFill>
          <a:blip r:embed="rId2"/>
          <a:srcRect l="61216"/>
          <a:stretch>
            <a:fillRect/>
          </a:stretch>
        </p:blipFill>
        <p:spPr>
          <a:xfrm>
            <a:off x="-1" y="1414832"/>
            <a:ext cx="558849" cy="1440936"/>
          </a:xfrm>
          <a:prstGeom prst="rect">
            <a:avLst/>
          </a:prstGeom>
          <a:ln w="12700">
            <a:miter lim="400000"/>
          </a:ln>
        </p:spPr>
      </p:pic>
      <p:sp>
        <p:nvSpPr>
          <p:cNvPr id="500" name="Rectangle 15"/>
          <p:cNvSpPr/>
          <p:nvPr/>
        </p:nvSpPr>
        <p:spPr>
          <a:xfrm>
            <a:off x="-1" y="-1"/>
            <a:ext cx="558850" cy="558850"/>
          </a:xfrm>
          <a:prstGeom prst="rect">
            <a:avLst/>
          </a:prstGeom>
          <a:solidFill>
            <a:srgbClr val="003B7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latin typeface="Arial Regular"/>
            </a:endParaRPr>
          </a:p>
        </p:txBody>
      </p:sp>
      <p:sp>
        <p:nvSpPr>
          <p:cNvPr id="3" name="Donut 2"/>
          <p:cNvSpPr/>
          <p:nvPr/>
        </p:nvSpPr>
        <p:spPr>
          <a:xfrm>
            <a:off x="550225" y="1839082"/>
            <a:ext cx="634847" cy="634847"/>
          </a:xfrm>
          <a:prstGeom prst="donut">
            <a:avLst/>
          </a:prstGeom>
          <a:solidFill>
            <a:srgbClr val="F15D5C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B4F0A8DB-958D-4844-A495-403E007EB457}"/>
              </a:ext>
            </a:extLst>
          </p:cNvPr>
          <p:cNvSpPr/>
          <p:nvPr/>
        </p:nvSpPr>
        <p:spPr>
          <a:xfrm>
            <a:off x="4352268" y="2581383"/>
            <a:ext cx="1027519" cy="728370"/>
          </a:xfrm>
          <a:prstGeom prst="rect">
            <a:avLst/>
          </a:prstGeom>
          <a:solidFill>
            <a:srgbClr val="0FBED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2814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258" y="330345"/>
            <a:ext cx="11577484" cy="5403273"/>
          </a:xfrm>
        </p:spPr>
        <p:txBody>
          <a:bodyPr>
            <a:normAutofit/>
          </a:bodyPr>
          <a:lstStyle/>
          <a:p>
            <a:endParaRPr lang="en-GB" b="1" dirty="0"/>
          </a:p>
          <a:p>
            <a:r>
              <a:rPr lang="en-GB" b="1" dirty="0"/>
              <a:t>Who are Enterprise Ireland</a:t>
            </a:r>
          </a:p>
          <a:p>
            <a:endParaRPr lang="en-GB" b="1" dirty="0"/>
          </a:p>
          <a:p>
            <a:r>
              <a:rPr lang="en-GB" b="1" dirty="0"/>
              <a:t>Our approach to developing leaders in Irish start up and SMEs landscapes </a:t>
            </a:r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888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 txBox="1">
            <a:spLocks/>
          </p:cNvSpPr>
          <p:nvPr/>
        </p:nvSpPr>
        <p:spPr>
          <a:xfrm>
            <a:off x="607946" y="2772424"/>
            <a:ext cx="5164356" cy="691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r>
              <a:rPr lang="en-IE" sz="1200" kern="0" dirty="0">
                <a:solidFill>
                  <a:srgbClr val="003B71"/>
                </a:solidFill>
                <a:latin typeface="Arial" charset="0"/>
                <a:ea typeface="Arial" charset="0"/>
                <a:cs typeface="Arial" charset="0"/>
              </a:rPr>
              <a:t>The Department of Enterprise, Trade and Employment is responsible for leading and coordinating Ireland’s interests at home and abroad, assisted by a number of offices and agencies. </a:t>
            </a:r>
            <a:endParaRPr lang="en-IE" sz="1600" kern="0" dirty="0">
              <a:solidFill>
                <a:srgbClr val="003B7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917335" y="5050699"/>
            <a:ext cx="1924546" cy="72904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IE" sz="1200" i="0" u="none" strike="noStrike" kern="120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Ireland’s inward investment promotion agency.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IE" sz="1800" i="0" u="none" strike="noStrike" kern="1200" cap="none" spc="0" normalizeH="0" baseline="0" noProof="0" dirty="0">
              <a:ln>
                <a:noFill/>
              </a:ln>
              <a:solidFill>
                <a:srgbClr val="003B7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752922" y="4327816"/>
            <a:ext cx="2305846" cy="42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Image result for sf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162" y="4128734"/>
            <a:ext cx="1291365" cy="68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E5B6AF-8B22-4912-B46D-6EB0DAAE1F82}"/>
              </a:ext>
            </a:extLst>
          </p:cNvPr>
          <p:cNvSpPr/>
          <p:nvPr/>
        </p:nvSpPr>
        <p:spPr>
          <a:xfrm>
            <a:off x="5351956" y="5050699"/>
            <a:ext cx="2017676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200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Promotes and funds </a:t>
            </a:r>
            <a:r>
              <a:rPr lang="en-IE" sz="1200" kern="0" dirty="0">
                <a:solidFill>
                  <a:srgbClr val="003B71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the study of </a:t>
            </a:r>
            <a:r>
              <a:rPr kumimoji="0" lang="en-IE" sz="1200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STEM to improve the competitiveness of Irish enterprises. </a:t>
            </a:r>
          </a:p>
        </p:txBody>
      </p:sp>
      <p:pic>
        <p:nvPicPr>
          <p:cNvPr id="10" name="Picture 2" descr="ERDF LEO LOGO">
            <a:extLst>
              <a:ext uri="{FF2B5EF4-FFF2-40B4-BE49-F238E27FC236}">
                <a16:creationId xmlns:a16="http://schemas.microsoft.com/office/drawing/2014/main" id="{1D0F055C-207D-4460-B9B3-BD0B4638B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5" t="11296" r="18590" b="15792"/>
          <a:stretch/>
        </p:blipFill>
        <p:spPr bwMode="auto">
          <a:xfrm>
            <a:off x="3190124" y="4119005"/>
            <a:ext cx="1850642" cy="68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4830DE1-29DC-4B5C-8ADB-28D08C3EBAC3}"/>
              </a:ext>
            </a:extLst>
          </p:cNvPr>
          <p:cNvSpPr/>
          <p:nvPr/>
        </p:nvSpPr>
        <p:spPr>
          <a:xfrm>
            <a:off x="3236382" y="5050699"/>
            <a:ext cx="1804384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200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Provides</a:t>
            </a:r>
            <a:r>
              <a:rPr kumimoji="0" lang="en-IE" sz="1200" i="0" u="none" strike="noStrike" kern="0" cap="none" spc="0" normalizeH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 </a:t>
            </a:r>
            <a:r>
              <a:rPr kumimoji="0" lang="en-IE" sz="1200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information and support on</a:t>
            </a:r>
            <a:r>
              <a:rPr kumimoji="0" lang="en-IE" sz="1200" i="0" u="none" strike="noStrike" kern="0" cap="none" spc="0" normalizeH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 </a:t>
            </a:r>
            <a:r>
              <a:rPr kumimoji="0" lang="en-IE" sz="1200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starting or growing a business in Ireland.</a:t>
            </a:r>
          </a:p>
        </p:txBody>
      </p:sp>
      <p:sp>
        <p:nvSpPr>
          <p:cNvPr id="12" name="Straight Connector 36">
            <a:extLst>
              <a:ext uri="{FF2B5EF4-FFF2-40B4-BE49-F238E27FC236}">
                <a16:creationId xmlns:a16="http://schemas.microsoft.com/office/drawing/2014/main" id="{E81C1FB8-047D-456A-BA5A-D2E01E13678F}"/>
              </a:ext>
            </a:extLst>
          </p:cNvPr>
          <p:cNvSpPr/>
          <p:nvPr/>
        </p:nvSpPr>
        <p:spPr>
          <a:xfrm flipV="1">
            <a:off x="516158" y="3815182"/>
            <a:ext cx="9502137" cy="42229"/>
          </a:xfrm>
          <a:prstGeom prst="line">
            <a:avLst/>
          </a:prstGeom>
          <a:ln w="6350">
            <a:solidFill>
              <a:srgbClr val="BFBFBF"/>
            </a:solidFill>
            <a:prstDash val="dash"/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/>
              <a:cs typeface="Calibri"/>
              <a:sym typeface="Calibri"/>
            </a:endParaRPr>
          </a:p>
        </p:txBody>
      </p:sp>
      <p:sp>
        <p:nvSpPr>
          <p:cNvPr id="13" name="Straight Connector 36">
            <a:extLst>
              <a:ext uri="{FF2B5EF4-FFF2-40B4-BE49-F238E27FC236}">
                <a16:creationId xmlns:a16="http://schemas.microsoft.com/office/drawing/2014/main" id="{F5D1EE47-C66F-4C67-AEF9-AC1513FBCCD1}"/>
              </a:ext>
            </a:extLst>
          </p:cNvPr>
          <p:cNvSpPr/>
          <p:nvPr/>
        </p:nvSpPr>
        <p:spPr>
          <a:xfrm flipV="1">
            <a:off x="2920311" y="4096618"/>
            <a:ext cx="0" cy="1609848"/>
          </a:xfrm>
          <a:prstGeom prst="line">
            <a:avLst/>
          </a:prstGeom>
          <a:ln w="6350">
            <a:solidFill>
              <a:srgbClr val="BFBFBF"/>
            </a:solidFill>
            <a:prstDash val="dash"/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/>
              <a:cs typeface="Calibri"/>
              <a:sym typeface="Calibri"/>
            </a:endParaRPr>
          </a:p>
        </p:txBody>
      </p:sp>
      <p:sp>
        <p:nvSpPr>
          <p:cNvPr id="14" name="Straight Connector 36">
            <a:extLst>
              <a:ext uri="{FF2B5EF4-FFF2-40B4-BE49-F238E27FC236}">
                <a16:creationId xmlns:a16="http://schemas.microsoft.com/office/drawing/2014/main" id="{F2C24C3D-E4E2-4C2F-82BD-554BB1A888C5}"/>
              </a:ext>
            </a:extLst>
          </p:cNvPr>
          <p:cNvSpPr/>
          <p:nvPr/>
        </p:nvSpPr>
        <p:spPr>
          <a:xfrm flipV="1">
            <a:off x="5310578" y="4096618"/>
            <a:ext cx="0" cy="1609848"/>
          </a:xfrm>
          <a:prstGeom prst="line">
            <a:avLst/>
          </a:prstGeom>
          <a:ln w="6350">
            <a:solidFill>
              <a:srgbClr val="BFBFBF"/>
            </a:solidFill>
            <a:prstDash val="dash"/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/>
              <a:cs typeface="Calibri"/>
              <a:sym typeface="Calibri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9"/>
          <a:stretch/>
        </p:blipFill>
        <p:spPr>
          <a:xfrm>
            <a:off x="486024" y="4068262"/>
            <a:ext cx="2055028" cy="68945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ED13AA-419D-413F-8D76-6F5797138884}"/>
              </a:ext>
            </a:extLst>
          </p:cNvPr>
          <p:cNvSpPr/>
          <p:nvPr/>
        </p:nvSpPr>
        <p:spPr>
          <a:xfrm>
            <a:off x="530045" y="5050699"/>
            <a:ext cx="1933119" cy="1015663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200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The lead agency responsible for the development and growth of Irish enterprises in world markets.</a:t>
            </a:r>
          </a:p>
        </p:txBody>
      </p:sp>
      <p:sp>
        <p:nvSpPr>
          <p:cNvPr id="17" name="Straight Connector 36">
            <a:extLst>
              <a:ext uri="{FF2B5EF4-FFF2-40B4-BE49-F238E27FC236}">
                <a16:creationId xmlns:a16="http://schemas.microsoft.com/office/drawing/2014/main" id="{F2C24C3D-E4E2-4C2F-82BD-554BB1A888C5}"/>
              </a:ext>
            </a:extLst>
          </p:cNvPr>
          <p:cNvSpPr/>
          <p:nvPr/>
        </p:nvSpPr>
        <p:spPr>
          <a:xfrm flipV="1">
            <a:off x="7538075" y="4034948"/>
            <a:ext cx="0" cy="1609848"/>
          </a:xfrm>
          <a:prstGeom prst="line">
            <a:avLst/>
          </a:prstGeom>
          <a:ln w="6350">
            <a:solidFill>
              <a:srgbClr val="BFBFBF"/>
            </a:solidFill>
            <a:prstDash val="dash"/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/>
              <a:cs typeface="Calibri"/>
              <a:sym typeface="Calibri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563297" y="559403"/>
            <a:ext cx="6492292" cy="136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hangingPunct="0">
              <a:lnSpc>
                <a:spcPct val="100000"/>
              </a:lnSpc>
              <a:defRPr/>
            </a:pPr>
            <a:r>
              <a:rPr lang="en-IE" sz="3000" b="1" dirty="0">
                <a:solidFill>
                  <a:srgbClr val="F16463"/>
                </a:solidFill>
                <a:latin typeface="Arial" charset="0"/>
                <a:cs typeface="Arial" charset="0"/>
                <a:sym typeface="Calibri"/>
              </a:rPr>
              <a:t>The Ecosystem</a:t>
            </a:r>
          </a:p>
        </p:txBody>
      </p:sp>
      <p:pic>
        <p:nvPicPr>
          <p:cNvPr id="21" name="Picture 20" descr="A picture containing shape&#10;&#10;Description automatically generated">
            <a:extLst>
              <a:ext uri="{FF2B5EF4-FFF2-40B4-BE49-F238E27FC236}">
                <a16:creationId xmlns:a16="http://schemas.microsoft.com/office/drawing/2014/main" id="{037E41ED-EA64-4F89-BECF-C76B3BAE8B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24" y="1231763"/>
            <a:ext cx="3670462" cy="141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7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C51B9317-8B41-4B53-8847-BA175A10A6E4}"/>
              </a:ext>
            </a:extLst>
          </p:cNvPr>
          <p:cNvGraphicFramePr/>
          <p:nvPr>
            <p:extLst/>
          </p:nvPr>
        </p:nvGraphicFramePr>
        <p:xfrm>
          <a:off x="4483132" y="1331496"/>
          <a:ext cx="5687810" cy="4967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DB8D8E53-ED41-4810-959D-00B01C9D5D5F}"/>
              </a:ext>
            </a:extLst>
          </p:cNvPr>
          <p:cNvSpPr/>
          <p:nvPr/>
        </p:nvSpPr>
        <p:spPr>
          <a:xfrm>
            <a:off x="374213" y="1450351"/>
            <a:ext cx="41421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Enterprise</a:t>
            </a:r>
            <a:r>
              <a:rPr kumimoji="0" lang="en-IE" sz="2400" b="1" i="0" u="none" strike="noStrike" kern="1200" cap="none" spc="0" normalizeH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Ireland is the state agency responsible for the development and growth of Irish-owned companies in global markets.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2400" b="1" dirty="0">
              <a:solidFill>
                <a:srgbClr val="003B71"/>
              </a:solidFill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As a major seed capital investor</a:t>
            </a:r>
            <a:r>
              <a:rPr lang="en-IE" sz="2400" b="1" kern="1200" dirty="0">
                <a:solidFill>
                  <a:srgbClr val="003B71"/>
                </a:solidFill>
                <a:latin typeface="Arial" charset="0"/>
                <a:ea typeface="Arial" charset="0"/>
                <a:cs typeface="Arial" charset="0"/>
              </a:rPr>
              <a:t> we help our clients to </a:t>
            </a:r>
            <a:r>
              <a:rPr kumimoji="0" lang="en-IE" sz="2400" b="1" i="0" u="none" strike="noStrike" kern="1200" cap="none" spc="0" normalizeH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start, grow, innovate and win export sales. 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86024" y="559404"/>
            <a:ext cx="5436474" cy="579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lvl="0" hangingPunct="0">
              <a:lnSpc>
                <a:spcPct val="100000"/>
              </a:lnSpc>
              <a:defRPr/>
            </a:pPr>
            <a:r>
              <a:rPr lang="en-IE" sz="3000" b="1" kern="0" dirty="0">
                <a:solidFill>
                  <a:srgbClr val="F16463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About Enterprise Ireland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D8E53-ED41-4810-959D-00B01C9D5D5F}"/>
              </a:ext>
            </a:extLst>
          </p:cNvPr>
          <p:cNvSpPr/>
          <p:nvPr/>
        </p:nvSpPr>
        <p:spPr>
          <a:xfrm>
            <a:off x="4754880" y="1610779"/>
            <a:ext cx="3738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1</a:t>
            </a:r>
            <a:endParaRPr kumimoji="0" lang="en-IE" sz="2800" b="0" i="0" u="none" strike="noStrike" kern="1200" cap="none" spc="0" normalizeH="0" noProof="0" dirty="0">
              <a:ln>
                <a:noFill/>
              </a:ln>
              <a:solidFill>
                <a:srgbClr val="F15D5C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8D8E53-ED41-4810-959D-00B01C9D5D5F}"/>
              </a:ext>
            </a:extLst>
          </p:cNvPr>
          <p:cNvSpPr/>
          <p:nvPr/>
        </p:nvSpPr>
        <p:spPr>
          <a:xfrm>
            <a:off x="5154905" y="2633114"/>
            <a:ext cx="4765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2</a:t>
            </a:r>
            <a:endParaRPr kumimoji="0" lang="en-IE" sz="2800" b="0" i="0" u="none" strike="noStrike" kern="1200" cap="none" spc="0" normalizeH="0" noProof="0" dirty="0">
              <a:ln>
                <a:noFill/>
              </a:ln>
              <a:solidFill>
                <a:srgbClr val="F15D5C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8D8E53-ED41-4810-959D-00B01C9D5D5F}"/>
              </a:ext>
            </a:extLst>
          </p:cNvPr>
          <p:cNvSpPr/>
          <p:nvPr/>
        </p:nvSpPr>
        <p:spPr>
          <a:xfrm>
            <a:off x="5265320" y="3562076"/>
            <a:ext cx="4765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3</a:t>
            </a:r>
            <a:endParaRPr kumimoji="0" lang="en-IE" sz="2800" b="0" i="0" u="none" strike="noStrike" kern="1200" cap="none" spc="0" normalizeH="0" noProof="0" dirty="0">
              <a:ln>
                <a:noFill/>
              </a:ln>
              <a:solidFill>
                <a:srgbClr val="F15D5C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8D8E53-ED41-4810-959D-00B01C9D5D5F}"/>
              </a:ext>
            </a:extLst>
          </p:cNvPr>
          <p:cNvSpPr/>
          <p:nvPr/>
        </p:nvSpPr>
        <p:spPr>
          <a:xfrm>
            <a:off x="5141742" y="4488799"/>
            <a:ext cx="4765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4</a:t>
            </a:r>
            <a:endParaRPr kumimoji="0" lang="en-IE" sz="2800" b="0" i="0" u="none" strike="noStrike" kern="1200" cap="none" spc="0" normalizeH="0" noProof="0" dirty="0">
              <a:ln>
                <a:noFill/>
              </a:ln>
              <a:solidFill>
                <a:srgbClr val="F15D5C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8D8E53-ED41-4810-959D-00B01C9D5D5F}"/>
              </a:ext>
            </a:extLst>
          </p:cNvPr>
          <p:cNvSpPr/>
          <p:nvPr/>
        </p:nvSpPr>
        <p:spPr>
          <a:xfrm>
            <a:off x="4652210" y="5420834"/>
            <a:ext cx="4765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</a:t>
            </a:r>
            <a:endParaRPr kumimoji="0" lang="en-IE" sz="2800" b="0" i="0" u="none" strike="noStrike" kern="1200" cap="none" spc="0" normalizeH="0" noProof="0" dirty="0">
              <a:ln>
                <a:noFill/>
              </a:ln>
              <a:solidFill>
                <a:srgbClr val="F15D5C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57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85" y="1145541"/>
            <a:ext cx="8690487" cy="3930890"/>
          </a:xfrm>
          <a:prstGeom prst="rect">
            <a:avLst/>
          </a:prstGeom>
        </p:spPr>
      </p:pic>
      <p:sp>
        <p:nvSpPr>
          <p:cNvPr id="5" name="Text Box 10">
            <a:extLst>
              <a:ext uri="{FF2B5EF4-FFF2-40B4-BE49-F238E27FC236}">
                <a16:creationId xmlns:a16="http://schemas.microsoft.com/office/drawing/2014/main" id="{E8183D0E-9D60-4B0C-8233-90D611815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12" y="5284534"/>
            <a:ext cx="147750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009FDA"/>
              </a:buClr>
              <a:buSzPct val="14500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DA"/>
              </a:buClr>
              <a:buSzPct val="125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FDA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FDA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hangingPunct="0">
              <a:spcBef>
                <a:spcPct val="50000"/>
              </a:spcBef>
              <a:buClrTx/>
              <a:buSzTx/>
              <a:buNone/>
              <a:defRPr/>
            </a:pPr>
            <a:r>
              <a:rPr kumimoji="0" lang="en-US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USA &amp; Canada</a:t>
            </a:r>
            <a:endParaRPr lang="en-US" altLang="en-US" sz="1000" b="1" kern="0" dirty="0">
              <a:solidFill>
                <a:schemeClr val="tx2">
                  <a:lumMod val="75000"/>
                </a:schemeClr>
              </a:solidFill>
              <a:ea typeface="Osaka"/>
              <a:cs typeface="Osaka"/>
              <a:sym typeface="Calibri"/>
            </a:endParaRPr>
          </a:p>
          <a:p>
            <a:pPr indent="-171450" hangingPunct="0">
              <a:spcBef>
                <a:spcPts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Boston</a:t>
            </a:r>
            <a:r>
              <a:rPr lang="en-US" altLang="en-US" sz="1000" b="1" kern="0" dirty="0">
                <a:solidFill>
                  <a:srgbClr val="F15D5C"/>
                </a:solidFill>
                <a:ea typeface="Osaka"/>
                <a:cs typeface="Osaka"/>
                <a:sym typeface="Calibri"/>
              </a:rPr>
              <a:t> * </a:t>
            </a:r>
            <a:endParaRPr lang="en-US" altLang="en-US" sz="1000" kern="0" dirty="0">
              <a:solidFill>
                <a:srgbClr val="F15D5C"/>
              </a:solidFill>
              <a:ea typeface="Osaka"/>
              <a:cs typeface="Osaka"/>
              <a:sym typeface="Calibri"/>
            </a:endParaRPr>
          </a:p>
          <a:p>
            <a:pPr indent="-171450" hangingPunct="0">
              <a:spcBef>
                <a:spcPts val="0"/>
              </a:spcBef>
              <a:buClrTx/>
              <a:buSzTx/>
              <a:defRPr/>
            </a:pPr>
            <a:r>
              <a:rPr lang="en-US" altLang="en-US" sz="1000" kern="0" dirty="0">
                <a:solidFill>
                  <a:srgbClr val="F15D5C"/>
                </a:solidFill>
                <a:ea typeface="Osaka"/>
                <a:cs typeface="Osaka"/>
                <a:sym typeface="Calibri"/>
              </a:rPr>
              <a:t>Chicago</a:t>
            </a:r>
          </a:p>
          <a:p>
            <a:pPr indent="-171450" hangingPunct="0">
              <a:spcBef>
                <a:spcPts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New York </a:t>
            </a:r>
            <a:r>
              <a:rPr lang="en-US" altLang="en-US" sz="1000" b="1" kern="0" dirty="0">
                <a:solidFill>
                  <a:srgbClr val="F15D5C"/>
                </a:solidFill>
                <a:ea typeface="Osaka"/>
                <a:cs typeface="Osaka"/>
                <a:sym typeface="Calibri"/>
              </a:rPr>
              <a:t>*</a:t>
            </a:r>
          </a:p>
          <a:p>
            <a:pPr indent="-171450" hangingPunct="0">
              <a:spcBef>
                <a:spcPts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Silicon Valley</a:t>
            </a:r>
            <a:r>
              <a:rPr lang="en-US" altLang="en-US" sz="1000" b="1" kern="0" noProof="0" dirty="0">
                <a:solidFill>
                  <a:srgbClr val="F15D5C"/>
                </a:solidFill>
                <a:ea typeface="Osaka"/>
                <a:cs typeface="Osaka"/>
                <a:sym typeface="Calibri"/>
              </a:rPr>
              <a:t> </a:t>
            </a:r>
            <a:r>
              <a:rPr lang="en-US" altLang="en-US" sz="1000" b="1" kern="0" dirty="0">
                <a:solidFill>
                  <a:srgbClr val="F15D5C"/>
                </a:solidFill>
                <a:ea typeface="Osaka"/>
                <a:cs typeface="Osaka"/>
                <a:sym typeface="Calibri"/>
              </a:rPr>
              <a:t>*</a:t>
            </a:r>
          </a:p>
          <a:p>
            <a:pPr indent="-171450" hangingPunct="0">
              <a:spcBef>
                <a:spcPts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Austin, Texas</a:t>
            </a:r>
          </a:p>
          <a:p>
            <a:pPr indent="-171450" hangingPunct="0">
              <a:spcBef>
                <a:spcPts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cs typeface="Arial" panose="020B0604020202020204" pitchFamily="34" charset="0"/>
                <a:sym typeface="Calibri"/>
              </a:rPr>
              <a:t>Toronto </a:t>
            </a:r>
            <a:r>
              <a:rPr lang="en-US" altLang="en-US" sz="1000" b="1" kern="0" dirty="0">
                <a:solidFill>
                  <a:srgbClr val="F15D5C"/>
                </a:solidFill>
                <a:ea typeface="Osaka"/>
                <a:cs typeface="Osaka"/>
                <a:sym typeface="Calibri"/>
              </a:rPr>
              <a:t>*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F15D5C"/>
              </a:solidFill>
              <a:effectLst/>
              <a:uLnTx/>
              <a:uFillTx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89EE5303-1ECE-4864-AB2A-A4598EE03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243" y="5284534"/>
            <a:ext cx="182200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009FDA"/>
              </a:buClr>
              <a:buSzPct val="14500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DA"/>
              </a:buClr>
              <a:buSzPct val="125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FDA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FDA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Southern Europe, Middle East, Africa &amp; India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Milan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Madrid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Dubai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lang="en-US" altLang="en-US" sz="1000" kern="0" dirty="0">
                <a:solidFill>
                  <a:srgbClr val="F16463"/>
                </a:solidFill>
                <a:ea typeface="Osaka"/>
                <a:cs typeface="Osaka"/>
                <a:sym typeface="Calibri"/>
              </a:rPr>
              <a:t>Riyadh, Saudi Arabia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Johannesburg</a:t>
            </a:r>
            <a:endParaRPr lang="en-US" altLang="en-US" sz="1000" kern="0" dirty="0">
              <a:solidFill>
                <a:srgbClr val="F16463"/>
              </a:solidFill>
              <a:ea typeface="Osaka"/>
              <a:cs typeface="Osaka"/>
              <a:sym typeface="Calibri"/>
            </a:endParaRP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Istanbul, Turkey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Delhi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F16463"/>
              </a:solidFill>
              <a:effectLst/>
              <a:uLnTx/>
              <a:uFillTx/>
              <a:latin typeface="Helvetica" panose="020B0604020202020204" pitchFamily="34" charset="0"/>
              <a:ea typeface="Osaka"/>
              <a:cs typeface="Osaka"/>
              <a:sym typeface="Calibri"/>
            </a:endParaRP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6E4CBB0B-7778-4BAE-AD96-9292CA6D5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5212" y="5284534"/>
            <a:ext cx="12192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009FDA"/>
              </a:buClr>
              <a:buSzPct val="14500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DA"/>
              </a:buClr>
              <a:buSzPct val="125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FDA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FDA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UK, Northern &amp; Western Europe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London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lang="en-US" altLang="en-US" sz="1000" kern="0" dirty="0">
                <a:solidFill>
                  <a:srgbClr val="F16463"/>
                </a:solidFill>
                <a:ea typeface="Osaka"/>
                <a:cs typeface="Osaka"/>
                <a:sym typeface="Calibri"/>
              </a:rPr>
              <a:t>Manchester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F16463"/>
              </a:solidFill>
              <a:effectLst/>
              <a:uLnTx/>
              <a:uFillTx/>
              <a:ea typeface="Osaka"/>
              <a:cs typeface="Osaka"/>
              <a:sym typeface="Calibri"/>
            </a:endParaRP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Paris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Amsterdam</a:t>
            </a:r>
            <a:r>
              <a:rPr lang="en-US" altLang="en-US" sz="1000" b="1" kern="0" dirty="0">
                <a:solidFill>
                  <a:srgbClr val="F16463"/>
                </a:solidFill>
                <a:ea typeface="ＭＳ Ｐゴシック" panose="020B0600070205080204" pitchFamily="34" charset="-128"/>
                <a:cs typeface="Arial" panose="020B0604020202020204" pitchFamily="34" charset="0"/>
                <a:sym typeface="Calibri"/>
              </a:rPr>
              <a:t> * 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F16463"/>
              </a:solidFill>
              <a:effectLst/>
              <a:uLnTx/>
              <a:uFillTx/>
              <a:ea typeface="Osaka"/>
              <a:cs typeface="Osaka"/>
              <a:sym typeface="Calibri"/>
            </a:endParaRP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Brussels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Dusseldorf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Stockholm</a:t>
            </a:r>
            <a:r>
              <a:rPr lang="en-US" altLang="en-US" sz="1000" b="1" kern="0" dirty="0">
                <a:solidFill>
                  <a:srgbClr val="F16463"/>
                </a:solidFill>
                <a:ea typeface="ＭＳ Ｐゴシック" panose="020B0600070205080204" pitchFamily="34" charset="-128"/>
                <a:cs typeface="Calibri"/>
                <a:sym typeface="Calibri"/>
              </a:rPr>
              <a:t> * 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F16463"/>
              </a:solidFill>
              <a:effectLst/>
              <a:uLnTx/>
              <a:uFillTx/>
              <a:ea typeface="Osaka"/>
              <a:cs typeface="Osaka"/>
              <a:sym typeface="Calibri"/>
            </a:endParaRPr>
          </a:p>
        </p:txBody>
      </p:sp>
      <p:sp>
        <p:nvSpPr>
          <p:cNvPr id="8" name="Text Box 18">
            <a:extLst>
              <a:ext uri="{FF2B5EF4-FFF2-40B4-BE49-F238E27FC236}">
                <a16:creationId xmlns:a16="http://schemas.microsoft.com/office/drawing/2014/main" id="{8B497404-5E5E-4266-9A32-DC49D19DD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494" y="5284533"/>
            <a:ext cx="16145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009FDA"/>
              </a:buClr>
              <a:buSzPct val="14500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DA"/>
              </a:buClr>
              <a:buSzPct val="125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FDA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FDA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Central Europe, Russia, CIS, South America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Prague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Budapest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Warsaw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Moscow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5D5C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Sao Paulo, </a:t>
            </a:r>
            <a:r>
              <a:rPr lang="en-US" altLang="en-US" sz="1000" kern="0" dirty="0">
                <a:solidFill>
                  <a:srgbClr val="F15D5C"/>
                </a:solidFill>
                <a:ea typeface="Osaka"/>
                <a:cs typeface="Osaka"/>
                <a:sym typeface="Calibri"/>
              </a:rPr>
              <a:t>Brazil *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F15D5C"/>
              </a:solidFill>
              <a:effectLst/>
              <a:uLnTx/>
              <a:uFillTx/>
              <a:ea typeface="Osaka"/>
              <a:cs typeface="Osaka"/>
              <a:sym typeface="Calibri"/>
            </a:endParaRPr>
          </a:p>
        </p:txBody>
      </p:sp>
      <p:sp>
        <p:nvSpPr>
          <p:cNvPr id="9" name="Text Box 19">
            <a:extLst>
              <a:ext uri="{FF2B5EF4-FFF2-40B4-BE49-F238E27FC236}">
                <a16:creationId xmlns:a16="http://schemas.microsoft.com/office/drawing/2014/main" id="{4A4DBA67-8CCA-4095-9444-6B0C065D9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1946" y="5284533"/>
            <a:ext cx="1622312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009FDA"/>
              </a:buClr>
              <a:buSzPct val="14500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DA"/>
              </a:buClr>
              <a:buSzPct val="125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FDA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FDA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Asia Pacific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Beijing</a:t>
            </a:r>
            <a:r>
              <a:rPr lang="en-US" altLang="en-US" sz="1000" kern="0" dirty="0">
                <a:solidFill>
                  <a:srgbClr val="F16463"/>
                </a:solidFill>
                <a:ea typeface="ＭＳ Ｐゴシック" panose="020B0600070205080204" pitchFamily="34" charset="-128"/>
                <a:cs typeface="Arial" panose="020B0604020202020204" pitchFamily="34" charset="0"/>
                <a:sym typeface="Calibri"/>
              </a:rPr>
              <a:t> * 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F16463"/>
              </a:solidFill>
              <a:effectLst/>
              <a:uLnTx/>
              <a:uFillTx/>
              <a:ea typeface="Osaka"/>
              <a:cs typeface="Osaka"/>
              <a:sym typeface="Calibri"/>
            </a:endParaRP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Shanghai</a:t>
            </a:r>
            <a:r>
              <a:rPr lang="en-US" altLang="en-US" sz="1000" kern="0" dirty="0">
                <a:solidFill>
                  <a:srgbClr val="F16463"/>
                </a:solidFill>
                <a:ea typeface="ＭＳ Ｐゴシック" panose="020B0600070205080204" pitchFamily="34" charset="-128"/>
                <a:cs typeface="Calibri"/>
                <a:sym typeface="Calibri"/>
              </a:rPr>
              <a:t> * 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F16463"/>
              </a:solidFill>
              <a:effectLst/>
              <a:uLnTx/>
              <a:uFillTx/>
              <a:ea typeface="Osaka"/>
              <a:cs typeface="Osaka"/>
              <a:sym typeface="Calibri"/>
            </a:endParaRP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Hong Kong</a:t>
            </a: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Tokyo</a:t>
            </a:r>
            <a:r>
              <a:rPr lang="en-US" altLang="en-US" sz="1000" kern="0" dirty="0">
                <a:solidFill>
                  <a:srgbClr val="F16463"/>
                </a:solidFill>
                <a:ea typeface="ＭＳ Ｐゴシック" panose="020B0600070205080204" pitchFamily="34" charset="-128"/>
                <a:cs typeface="Calibri"/>
                <a:sym typeface="Calibri"/>
              </a:rPr>
              <a:t> * 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F16463"/>
              </a:solidFill>
              <a:effectLst/>
              <a:uLnTx/>
              <a:uFillTx/>
              <a:ea typeface="Osaka"/>
              <a:cs typeface="Osaka"/>
              <a:sym typeface="Calibri"/>
            </a:endParaRP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ea typeface="Osaka"/>
                <a:cs typeface="Osaka"/>
                <a:sym typeface="Calibri"/>
              </a:rPr>
              <a:t>Seoul</a:t>
            </a:r>
            <a:r>
              <a:rPr lang="en-US" altLang="en-US" sz="1000" kern="0" dirty="0">
                <a:solidFill>
                  <a:srgbClr val="F16463"/>
                </a:solidFill>
                <a:ea typeface="ＭＳ Ｐゴシック" panose="020B0600070205080204" pitchFamily="34" charset="-128"/>
                <a:cs typeface="Calibri"/>
                <a:sym typeface="Calibri"/>
              </a:rPr>
              <a:t> * </a:t>
            </a:r>
            <a:endParaRPr lang="en-US" altLang="en-US" sz="1000" b="1" kern="0" dirty="0">
              <a:solidFill>
                <a:srgbClr val="F16463"/>
              </a:solidFill>
              <a:ea typeface="Osaka"/>
              <a:cs typeface="Osaka"/>
              <a:sym typeface="Calibri"/>
            </a:endParaRP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lang="en-US" altLang="en-US" sz="1000" kern="0" dirty="0">
                <a:solidFill>
                  <a:srgbClr val="F16463"/>
                </a:solidFill>
                <a:ea typeface="Osaka"/>
                <a:cs typeface="Osaka"/>
                <a:sym typeface="Calibri"/>
              </a:rPr>
              <a:t>Singapore</a:t>
            </a:r>
            <a:r>
              <a:rPr lang="en-US" altLang="en-US" sz="1000" kern="0" dirty="0">
                <a:solidFill>
                  <a:srgbClr val="F16463"/>
                </a:solidFill>
                <a:ea typeface="ＭＳ Ｐゴシック" panose="020B0600070205080204" pitchFamily="34" charset="-128"/>
                <a:cs typeface="Calibri"/>
                <a:sym typeface="Calibri"/>
              </a:rPr>
              <a:t> *</a:t>
            </a:r>
            <a:r>
              <a:rPr lang="en-US" altLang="en-US" sz="1000" b="1" kern="0" dirty="0">
                <a:solidFill>
                  <a:srgbClr val="F16463"/>
                </a:solidFill>
                <a:ea typeface="ＭＳ Ｐゴシック" panose="020B0600070205080204" pitchFamily="34" charset="-128"/>
                <a:cs typeface="Arial" panose="020B0604020202020204" pitchFamily="34" charset="0"/>
                <a:sym typeface="Calibri"/>
              </a:rPr>
              <a:t> </a:t>
            </a:r>
            <a:endParaRPr lang="en-US" altLang="en-US" sz="1000" kern="0" dirty="0">
              <a:solidFill>
                <a:srgbClr val="F16463"/>
              </a:solidFill>
              <a:ea typeface="Osaka"/>
              <a:cs typeface="Osaka"/>
              <a:sym typeface="Calibri"/>
            </a:endParaRPr>
          </a:p>
          <a:p>
            <a:pPr marL="171450" indent="-171450" hangingPunct="0">
              <a:spcBef>
                <a:spcPct val="0"/>
              </a:spcBef>
              <a:buClrTx/>
              <a:buSzTx/>
              <a:defRPr/>
            </a:pPr>
            <a:r>
              <a:rPr lang="en-US" altLang="en-US" sz="1000" kern="0" dirty="0">
                <a:solidFill>
                  <a:srgbClr val="F16463"/>
                </a:solidFill>
                <a:ea typeface="Osaka"/>
                <a:cs typeface="Osaka"/>
                <a:sym typeface="Calibri"/>
              </a:rPr>
              <a:t>Sydney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003B71"/>
              </a:solidFill>
              <a:effectLst/>
              <a:uLnTx/>
              <a:uFillTx/>
              <a:latin typeface="Helvetica" panose="020B0604020202020204" pitchFamily="34" charset="0"/>
              <a:ea typeface="Osaka"/>
              <a:cs typeface="Osaka"/>
              <a:sym typeface="Calibri"/>
            </a:endParaRP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73187110-15E8-4A28-9E53-84BCA2157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0160" y="6555229"/>
            <a:ext cx="1322839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9FDA"/>
              </a:buClr>
              <a:buSzPct val="14500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DA"/>
              </a:buClr>
              <a:buSzPct val="125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FDA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9FDA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en-US" sz="900" b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Calibri"/>
              </a:rPr>
              <a:t>* Indicates Incubators</a:t>
            </a:r>
            <a:endParaRPr kumimoji="0" lang="en-GB" altLang="en-US" sz="900" b="0" u="none" strike="noStrike" kern="0" cap="none" spc="0" normalizeH="0" baseline="0" noProof="0" dirty="0">
              <a:ln>
                <a:noFill/>
              </a:ln>
              <a:solidFill>
                <a:srgbClr val="F16463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503852" y="510339"/>
            <a:ext cx="7490315" cy="73426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r>
              <a:rPr lang="en-IE" sz="3000" b="1" dirty="0">
                <a:solidFill>
                  <a:srgbClr val="F16463"/>
                </a:solidFill>
                <a:latin typeface="Arial" charset="0"/>
                <a:ea typeface="Arial" charset="0"/>
                <a:cs typeface="Arial" charset="0"/>
              </a:rPr>
              <a:t>Enterprise Ireland International Offices</a:t>
            </a:r>
            <a:endParaRPr lang="en-US" sz="3000" b="1" dirty="0">
              <a:solidFill>
                <a:srgbClr val="F16463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757" y="1718796"/>
            <a:ext cx="206967" cy="2484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692" y="1812265"/>
            <a:ext cx="194804" cy="23303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346" y="1869476"/>
            <a:ext cx="194804" cy="2330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000" y="1926688"/>
            <a:ext cx="194804" cy="23303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378" y="1983899"/>
            <a:ext cx="194804" cy="23303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263" y="2332972"/>
            <a:ext cx="194804" cy="23303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99" y="2087603"/>
            <a:ext cx="194804" cy="23303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686" y="1942092"/>
            <a:ext cx="194804" cy="23303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427" y="2030540"/>
            <a:ext cx="194804" cy="2330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55" y="3208883"/>
            <a:ext cx="194804" cy="23303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67" y="3451400"/>
            <a:ext cx="194804" cy="23303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145" y="4193214"/>
            <a:ext cx="194804" cy="23303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30" y="2695320"/>
            <a:ext cx="194804" cy="23303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889" y="2663935"/>
            <a:ext cx="194804" cy="23303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309" y="2689613"/>
            <a:ext cx="194804" cy="23303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845" y="2561223"/>
            <a:ext cx="180756" cy="21623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316" y="2230260"/>
            <a:ext cx="194804" cy="23303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180" y="2364357"/>
            <a:ext cx="194804" cy="23303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363" y="2332973"/>
            <a:ext cx="194804" cy="23303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76" y="2489895"/>
            <a:ext cx="194804" cy="23303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442" y="2706733"/>
            <a:ext cx="193667" cy="23167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219" y="3368660"/>
            <a:ext cx="194804" cy="23303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877" y="4378669"/>
            <a:ext cx="194804" cy="23303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541" y="1776610"/>
            <a:ext cx="194804" cy="23303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292" y="2213140"/>
            <a:ext cx="194804" cy="23303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21" y="2235965"/>
            <a:ext cx="193667" cy="23167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296" y="1842233"/>
            <a:ext cx="194804" cy="23303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543" y="1676048"/>
            <a:ext cx="194804" cy="23303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159" y="1940309"/>
            <a:ext cx="194804" cy="23303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895" y="1907617"/>
            <a:ext cx="194804" cy="23303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929" y="1959780"/>
            <a:ext cx="193667" cy="23167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13" y="3779570"/>
            <a:ext cx="194804" cy="23303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138" y="3891341"/>
            <a:ext cx="193667" cy="23167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409" y="2082375"/>
            <a:ext cx="193667" cy="23167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735" y="2000645"/>
            <a:ext cx="193667" cy="23167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587" y="1698242"/>
            <a:ext cx="180756" cy="216232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030" y="1801768"/>
            <a:ext cx="180756" cy="216232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83" y="2049683"/>
            <a:ext cx="180756" cy="216232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422" y="1880774"/>
            <a:ext cx="180756" cy="216232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395" y="3076761"/>
            <a:ext cx="180756" cy="216232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00" y="1820838"/>
            <a:ext cx="180756" cy="216232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590" y="4526113"/>
            <a:ext cx="180756" cy="216232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650" y="4446255"/>
            <a:ext cx="206967" cy="248456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34" y="2719279"/>
            <a:ext cx="206967" cy="248456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50F86281-4D87-4ABF-B3D5-763FEC8B032D}"/>
              </a:ext>
            </a:extLst>
          </p:cNvPr>
          <p:cNvSpPr/>
          <p:nvPr/>
        </p:nvSpPr>
        <p:spPr>
          <a:xfrm>
            <a:off x="10349805" y="5344102"/>
            <a:ext cx="135903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New office</a:t>
            </a:r>
            <a:endParaRPr kumimoji="0" lang="en-IE" sz="1400" b="0" i="0" u="none" strike="noStrike" kern="1200" cap="none" spc="0" normalizeH="0" baseline="0" noProof="0" dirty="0">
              <a:ln>
                <a:noFill/>
              </a:ln>
              <a:solidFill>
                <a:srgbClr val="F16463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587AAD7-9DE2-4B14-89C5-2ABE4D7FF15E}"/>
              </a:ext>
            </a:extLst>
          </p:cNvPr>
          <p:cNvSpPr/>
          <p:nvPr/>
        </p:nvSpPr>
        <p:spPr>
          <a:xfrm>
            <a:off x="10349805" y="5708875"/>
            <a:ext cx="1615237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5BED2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Expand existing office</a:t>
            </a:r>
            <a:endParaRPr kumimoji="0" lang="en-IE" sz="1400" b="0" i="0" u="none" strike="noStrike" kern="1200" cap="none" spc="0" normalizeH="0" baseline="0" noProof="0" dirty="0">
              <a:ln>
                <a:noFill/>
              </a:ln>
              <a:solidFill>
                <a:srgbClr val="15BED2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79A8A21-D1AB-4EF7-95A6-D97201CAC150}"/>
              </a:ext>
            </a:extLst>
          </p:cNvPr>
          <p:cNvSpPr/>
          <p:nvPr/>
        </p:nvSpPr>
        <p:spPr>
          <a:xfrm>
            <a:off x="10335949" y="6292288"/>
            <a:ext cx="135903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B7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New presence</a:t>
            </a:r>
            <a:endParaRPr kumimoji="0" lang="en-IE" sz="1400" b="0" i="0" u="none" strike="noStrike" kern="1200" cap="none" spc="0" normalizeH="0" baseline="0" noProof="0" dirty="0">
              <a:ln>
                <a:noFill/>
              </a:ln>
              <a:solidFill>
                <a:srgbClr val="003B7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387" y="5330309"/>
            <a:ext cx="266674" cy="319013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447" y="6292288"/>
            <a:ext cx="253608" cy="304447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214" y="5768548"/>
            <a:ext cx="266233" cy="318486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64126806-B604-4DC7-9744-D8B699819F1F}"/>
              </a:ext>
            </a:extLst>
          </p:cNvPr>
          <p:cNvGrpSpPr/>
          <p:nvPr/>
        </p:nvGrpSpPr>
        <p:grpSpPr>
          <a:xfrm>
            <a:off x="8044014" y="357075"/>
            <a:ext cx="3967520" cy="534642"/>
            <a:chOff x="787216" y="2672270"/>
            <a:chExt cx="3967520" cy="534642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C77CE78-06ED-4FF3-9005-0A906CF28914}"/>
                </a:ext>
              </a:extLst>
            </p:cNvPr>
            <p:cNvSpPr/>
            <p:nvPr/>
          </p:nvSpPr>
          <p:spPr>
            <a:xfrm>
              <a:off x="787216" y="2672270"/>
              <a:ext cx="3967520" cy="534642"/>
            </a:xfrm>
            <a:prstGeom prst="rect">
              <a:avLst/>
            </a:prstGeom>
            <a:solidFill>
              <a:srgbClr val="003B7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2EE582F-3DD8-4682-B13C-5F2B82C09076}"/>
                </a:ext>
              </a:extLst>
            </p:cNvPr>
            <p:cNvSpPr txBox="1"/>
            <p:nvPr/>
          </p:nvSpPr>
          <p:spPr>
            <a:xfrm>
              <a:off x="787216" y="2672270"/>
              <a:ext cx="3967520" cy="5346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24372" tIns="30480" rIns="30480" bIns="30480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sz="1200" kern="1200" dirty="0"/>
                <a:t>39 international offices; 10 regional offices in Ireland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037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140" y="5514104"/>
            <a:ext cx="9753600" cy="7493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165" y="1967857"/>
            <a:ext cx="6540500" cy="749300"/>
          </a:xfrm>
          <a:prstGeom prst="rect">
            <a:avLst/>
          </a:prstGeom>
        </p:spPr>
      </p:pic>
      <p:sp>
        <p:nvSpPr>
          <p:cNvPr id="12" name="Straight Connector 36"/>
          <p:cNvSpPr/>
          <p:nvPr/>
        </p:nvSpPr>
        <p:spPr>
          <a:xfrm flipV="1">
            <a:off x="545122" y="3099712"/>
            <a:ext cx="9793936" cy="43526"/>
          </a:xfrm>
          <a:prstGeom prst="line">
            <a:avLst/>
          </a:prstGeom>
          <a:ln w="6350">
            <a:solidFill>
              <a:srgbClr val="BFBFBF"/>
            </a:solidFill>
            <a:prstDash val="dash"/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/>
              <a:cs typeface="Calibri"/>
              <a:sym typeface="Calibri"/>
            </a:endParaRPr>
          </a:p>
        </p:txBody>
      </p:sp>
      <p:sp>
        <p:nvSpPr>
          <p:cNvPr id="13" name="Straight Connector 38"/>
          <p:cNvSpPr/>
          <p:nvPr/>
        </p:nvSpPr>
        <p:spPr>
          <a:xfrm>
            <a:off x="545121" y="5207677"/>
            <a:ext cx="9821097" cy="8353"/>
          </a:xfrm>
          <a:prstGeom prst="line">
            <a:avLst/>
          </a:prstGeom>
          <a:ln w="6350">
            <a:solidFill>
              <a:srgbClr val="BFBFBF"/>
            </a:solidFill>
            <a:prstDash val="dash"/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/>
              <a:cs typeface="Calibri"/>
              <a:sym typeface="Calibri"/>
            </a:endParaRPr>
          </a:p>
        </p:txBody>
      </p:sp>
      <p:sp>
        <p:nvSpPr>
          <p:cNvPr id="14" name="TextBox 39"/>
          <p:cNvSpPr txBox="1"/>
          <p:nvPr/>
        </p:nvSpPr>
        <p:spPr>
          <a:xfrm>
            <a:off x="516389" y="2122664"/>
            <a:ext cx="158552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164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What</a:t>
            </a:r>
          </a:p>
        </p:txBody>
      </p:sp>
      <p:sp>
        <p:nvSpPr>
          <p:cNvPr id="15" name="TextBox 40"/>
          <p:cNvSpPr txBox="1"/>
          <p:nvPr/>
        </p:nvSpPr>
        <p:spPr>
          <a:xfrm>
            <a:off x="516389" y="3251568"/>
            <a:ext cx="1585521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164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Why</a:t>
            </a:r>
          </a:p>
        </p:txBody>
      </p:sp>
      <p:sp>
        <p:nvSpPr>
          <p:cNvPr id="16" name="Straight Connector 41"/>
          <p:cNvSpPr/>
          <p:nvPr/>
        </p:nvSpPr>
        <p:spPr>
          <a:xfrm flipV="1">
            <a:off x="8317521" y="3297738"/>
            <a:ext cx="1" cy="1749914"/>
          </a:xfrm>
          <a:prstGeom prst="line">
            <a:avLst/>
          </a:prstGeom>
          <a:ln w="6350">
            <a:solidFill>
              <a:srgbClr val="BFBFBF"/>
            </a:solidFill>
            <a:prstDash val="dash"/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/>
              <a:cs typeface="Calibri"/>
              <a:sym typeface="Calibri"/>
            </a:endParaRPr>
          </a:p>
        </p:txBody>
      </p:sp>
      <p:sp>
        <p:nvSpPr>
          <p:cNvPr id="17" name="TextBox 45"/>
          <p:cNvSpPr txBox="1"/>
          <p:nvPr/>
        </p:nvSpPr>
        <p:spPr>
          <a:xfrm>
            <a:off x="8593330" y="3248306"/>
            <a:ext cx="1585521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164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Who</a:t>
            </a:r>
          </a:p>
        </p:txBody>
      </p:sp>
      <p:sp>
        <p:nvSpPr>
          <p:cNvPr id="18" name="Rectangle 47"/>
          <p:cNvSpPr txBox="1"/>
          <p:nvPr/>
        </p:nvSpPr>
        <p:spPr>
          <a:xfrm>
            <a:off x="525951" y="5617064"/>
            <a:ext cx="70948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164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How</a:t>
            </a:r>
            <a:endParaRPr kumimoji="0" lang="en-IE" sz="2400" b="0" i="0" u="none" strike="noStrike" kern="0" cap="none" spc="0" normalizeH="0" baseline="0" noProof="0" dirty="0">
              <a:ln>
                <a:noFill/>
              </a:ln>
              <a:solidFill>
                <a:srgbClr val="F1646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TextBox 66"/>
          <p:cNvSpPr txBox="1"/>
          <p:nvPr/>
        </p:nvSpPr>
        <p:spPr>
          <a:xfrm>
            <a:off x="2248501" y="4372379"/>
            <a:ext cx="1828482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A4E5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Exports</a:t>
            </a:r>
            <a:endParaRPr kumimoji="0" lang="en-IE" sz="1200" b="1" i="0" u="none" strike="noStrike" kern="0" cap="none" spc="0" normalizeH="0" baseline="0" noProof="0" dirty="0">
              <a:ln>
                <a:noFill/>
              </a:ln>
              <a:solidFill>
                <a:srgbClr val="EA4E5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+€5bn to €26bn </a:t>
            </a:r>
            <a:r>
              <a:rPr kumimoji="0" lang="sk-SK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p.a</a:t>
            </a:r>
            <a:r>
              <a:rPr kumimoji="0" lang="sk-SK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.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67% </a:t>
            </a:r>
            <a:r>
              <a:rPr kumimoji="0" lang="sk-SK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outside</a:t>
            </a:r>
            <a:r>
              <a:rPr kumimoji="0" lang="sk-SK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 UK</a:t>
            </a:r>
          </a:p>
        </p:txBody>
      </p:sp>
      <p:sp>
        <p:nvSpPr>
          <p:cNvPr id="21" name="TextBox 68"/>
          <p:cNvSpPr txBox="1"/>
          <p:nvPr/>
        </p:nvSpPr>
        <p:spPr>
          <a:xfrm>
            <a:off x="4551479" y="4296667"/>
            <a:ext cx="182330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A4E5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Jobs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112C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+60,000 new jobs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112C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Maintain existing jobs</a:t>
            </a:r>
            <a:r>
              <a:rPr kumimoji="0" lang="en-IE" sz="1200" b="1" i="0" u="none" strike="noStrike" kern="0" cap="none" spc="0" normalizeH="0" baseline="0" noProof="0" dirty="0">
                <a:ln>
                  <a:noFill/>
                </a:ln>
                <a:solidFill>
                  <a:srgbClr val="112C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throughout Ireland </a:t>
            </a: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srgbClr val="112C4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TextBox 69"/>
          <p:cNvSpPr txBox="1"/>
          <p:nvPr/>
        </p:nvSpPr>
        <p:spPr>
          <a:xfrm>
            <a:off x="6924217" y="4313196"/>
            <a:ext cx="1731721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EA4E5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R&amp;D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112C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+50% spend to €1.25bn p.a.</a:t>
            </a:r>
          </a:p>
        </p:txBody>
      </p:sp>
      <p:sp>
        <p:nvSpPr>
          <p:cNvPr id="23" name="Rectangle 70"/>
          <p:cNvSpPr txBox="1"/>
          <p:nvPr/>
        </p:nvSpPr>
        <p:spPr>
          <a:xfrm>
            <a:off x="8593330" y="3805574"/>
            <a:ext cx="177288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200" b="0" i="0" u="none" strike="noStrike" kern="0" cap="none" spc="0" normalizeH="0" baseline="0" noProof="0" dirty="0">
                <a:ln>
                  <a:noFill/>
                </a:ln>
                <a:solidFill>
                  <a:srgbClr val="112C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112C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,000 clients, from high potential start-ups to established businesses and Irish multinational companies</a:t>
            </a:r>
          </a:p>
        </p:txBody>
      </p:sp>
      <p:sp>
        <p:nvSpPr>
          <p:cNvPr id="24" name="TextBox 6"/>
          <p:cNvSpPr txBox="1"/>
          <p:nvPr/>
        </p:nvSpPr>
        <p:spPr>
          <a:xfrm>
            <a:off x="2415575" y="2124195"/>
            <a:ext cx="58690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Start</a:t>
            </a:r>
          </a:p>
        </p:txBody>
      </p:sp>
      <p:sp>
        <p:nvSpPr>
          <p:cNvPr id="25" name="TextBox 7"/>
          <p:cNvSpPr txBox="1"/>
          <p:nvPr/>
        </p:nvSpPr>
        <p:spPr>
          <a:xfrm>
            <a:off x="3944657" y="2118157"/>
            <a:ext cx="675975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Scale</a:t>
            </a:r>
          </a:p>
        </p:txBody>
      </p:sp>
      <p:sp>
        <p:nvSpPr>
          <p:cNvPr id="26" name="TextBox 8"/>
          <p:cNvSpPr txBox="1"/>
          <p:nvPr/>
        </p:nvSpPr>
        <p:spPr>
          <a:xfrm>
            <a:off x="5393634" y="2114379"/>
            <a:ext cx="981148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Innovate</a:t>
            </a:r>
          </a:p>
        </p:txBody>
      </p:sp>
      <p:sp>
        <p:nvSpPr>
          <p:cNvPr id="27" name="TextBox 9"/>
          <p:cNvSpPr txBox="1"/>
          <p:nvPr/>
        </p:nvSpPr>
        <p:spPr>
          <a:xfrm>
            <a:off x="7089765" y="2114379"/>
            <a:ext cx="76493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Reach</a:t>
            </a:r>
          </a:p>
        </p:txBody>
      </p:sp>
      <p:sp>
        <p:nvSpPr>
          <p:cNvPr id="28" name="TextBox 17"/>
          <p:cNvSpPr txBox="1"/>
          <p:nvPr/>
        </p:nvSpPr>
        <p:spPr>
          <a:xfrm>
            <a:off x="1893592" y="5647842"/>
            <a:ext cx="1215796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Strategy development</a:t>
            </a:r>
          </a:p>
        </p:txBody>
      </p:sp>
      <p:sp>
        <p:nvSpPr>
          <p:cNvPr id="29" name="TextBox 18"/>
          <p:cNvSpPr txBox="1"/>
          <p:nvPr/>
        </p:nvSpPr>
        <p:spPr>
          <a:xfrm>
            <a:off x="3542617" y="5641475"/>
            <a:ext cx="1008862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ctr" hangingPunct="0">
              <a:defRPr/>
            </a:pPr>
            <a:r>
              <a:rPr lang="en-IE" sz="1100" kern="0" dirty="0"/>
              <a:t>Leadership &amp; management development</a:t>
            </a:r>
          </a:p>
        </p:txBody>
      </p:sp>
      <p:sp>
        <p:nvSpPr>
          <p:cNvPr id="30" name="TextBox 19"/>
          <p:cNvSpPr txBox="1"/>
          <p:nvPr/>
        </p:nvSpPr>
        <p:spPr>
          <a:xfrm>
            <a:off x="5080658" y="5641473"/>
            <a:ext cx="1173286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Export assistance</a:t>
            </a:r>
          </a:p>
        </p:txBody>
      </p:sp>
      <p:sp>
        <p:nvSpPr>
          <p:cNvPr id="31" name="TextBox 20"/>
          <p:cNvSpPr txBox="1"/>
          <p:nvPr/>
        </p:nvSpPr>
        <p:spPr>
          <a:xfrm>
            <a:off x="6643077" y="5572223"/>
            <a:ext cx="1391022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Access to </a:t>
            </a:r>
            <a:endParaRPr kumimoji="0" lang="en-IE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market-led research &amp; innovation</a:t>
            </a:r>
          </a:p>
        </p:txBody>
      </p:sp>
      <p:sp>
        <p:nvSpPr>
          <p:cNvPr id="32" name="TextBox 21"/>
          <p:cNvSpPr txBox="1"/>
          <p:nvPr/>
        </p:nvSpPr>
        <p:spPr>
          <a:xfrm>
            <a:off x="8034099" y="5676414"/>
            <a:ext cx="1588702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Funding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Support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TextBox 22"/>
          <p:cNvSpPr txBox="1"/>
          <p:nvPr/>
        </p:nvSpPr>
        <p:spPr>
          <a:xfrm>
            <a:off x="9730704" y="5625367"/>
            <a:ext cx="1494846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Ecosystem development</a:t>
            </a: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86024" y="559403"/>
            <a:ext cx="5246728" cy="1053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t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1646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Enterprise Ireland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164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12C4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Building Irish international business</a:t>
            </a:r>
          </a:p>
        </p:txBody>
      </p:sp>
      <p:pic>
        <p:nvPicPr>
          <p:cNvPr id="41" name="Picture 52" descr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189" y="3280725"/>
            <a:ext cx="837553" cy="837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Picture 54" descr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5908" y="3241536"/>
            <a:ext cx="837553" cy="837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Picture 55" descr="Picture 5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051" y="3238274"/>
            <a:ext cx="837553" cy="83755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5999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43" y="1994492"/>
            <a:ext cx="1963388" cy="1308926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64C99094-74AA-B242-840C-EB1EACE0C3DA}"/>
              </a:ext>
            </a:extLst>
          </p:cNvPr>
          <p:cNvSpPr txBox="1"/>
          <p:nvPr/>
        </p:nvSpPr>
        <p:spPr>
          <a:xfrm>
            <a:off x="486024" y="559403"/>
            <a:ext cx="6591670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F164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3000" b="1" dirty="0">
                <a:latin typeface="Arial" charset="0"/>
                <a:cs typeface="Arial" charset="0"/>
              </a:rPr>
              <a:t>Irish International Businesses</a:t>
            </a:r>
            <a:endParaRPr sz="3000" b="1" dirty="0">
              <a:latin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243" y="1515238"/>
            <a:ext cx="1819248" cy="4548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1638" y="1333704"/>
            <a:ext cx="2006600" cy="698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8437" y="3250994"/>
            <a:ext cx="1019000" cy="9906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374" y="1453084"/>
            <a:ext cx="2389632" cy="579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504" y="1065247"/>
            <a:ext cx="1838590" cy="10355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504" y="2259995"/>
            <a:ext cx="1838590" cy="7023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764" y="2297784"/>
            <a:ext cx="2085474" cy="8341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37" y="3574359"/>
            <a:ext cx="1842790" cy="45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850" y="5802094"/>
            <a:ext cx="2410150" cy="200062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096" y="2182743"/>
            <a:ext cx="1976088" cy="8772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088" y="3261138"/>
            <a:ext cx="2098104" cy="9704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63" y="3504653"/>
            <a:ext cx="1995472" cy="5138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850" y="4517447"/>
            <a:ext cx="2205096" cy="58318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60" y="4137608"/>
            <a:ext cx="1342858" cy="134285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614" y="5501716"/>
            <a:ext cx="2038150" cy="5820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10" b="37137"/>
          <a:stretch/>
        </p:blipFill>
        <p:spPr>
          <a:xfrm>
            <a:off x="1133284" y="5527973"/>
            <a:ext cx="2340812" cy="54824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802" y="4188821"/>
            <a:ext cx="1354272" cy="87918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7" t="18018" r="7197" b="18018"/>
          <a:stretch/>
        </p:blipFill>
        <p:spPr>
          <a:xfrm>
            <a:off x="917692" y="4517447"/>
            <a:ext cx="2146350" cy="58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40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383C0AE2-A58D-495B-9F2A-1151786EACCC}"/>
              </a:ext>
            </a:extLst>
          </p:cNvPr>
          <p:cNvSpPr/>
          <p:nvPr/>
        </p:nvSpPr>
        <p:spPr>
          <a:xfrm>
            <a:off x="9035040" y="2320969"/>
            <a:ext cx="1433350" cy="1433350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182" name="Oval 181"/>
          <p:cNvSpPr/>
          <p:nvPr/>
        </p:nvSpPr>
        <p:spPr>
          <a:xfrm>
            <a:off x="6506226" y="2893794"/>
            <a:ext cx="1433350" cy="1433350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726D2C7-CDCF-413D-9018-F8210951BF68}"/>
              </a:ext>
            </a:extLst>
          </p:cNvPr>
          <p:cNvSpPr/>
          <p:nvPr/>
        </p:nvSpPr>
        <p:spPr>
          <a:xfrm>
            <a:off x="7679940" y="2788706"/>
            <a:ext cx="1864091" cy="1864091"/>
          </a:xfrm>
          <a:prstGeom prst="ellipse">
            <a:avLst/>
          </a:prstGeom>
          <a:blipFill>
            <a:blip r:embed="rId3"/>
            <a:srcRect/>
            <a:stretch>
              <a:fillRect l="-47606" r="-30438"/>
            </a:stretch>
          </a:blipFill>
          <a:ln w="25400">
            <a:solidFill>
              <a:schemeClr val="accent4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70885-F7E4-4994-B1F2-0C1AC9A83E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E94E51"/>
          </a:solidFill>
        </p:spPr>
        <p:txBody>
          <a:bodyPr>
            <a:normAutofit/>
          </a:bodyPr>
          <a:lstStyle/>
          <a:p>
            <a:r>
              <a:rPr lang="en-IE" sz="3000" b="1" dirty="0">
                <a:latin typeface="Arial" charset="0"/>
                <a:cs typeface="Arial" charset="0"/>
              </a:rPr>
              <a:t>Key Challenges 2020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IE" dirty="0">
                <a:solidFill>
                  <a:schemeClr val="tx1"/>
                </a:solidFill>
              </a:rPr>
              <a:t>Global issues converge </a:t>
            </a:r>
          </a:p>
        </p:txBody>
      </p:sp>
      <p:sp>
        <p:nvSpPr>
          <p:cNvPr id="184" name="Oval 183"/>
          <p:cNvSpPr/>
          <p:nvPr/>
        </p:nvSpPr>
        <p:spPr>
          <a:xfrm>
            <a:off x="1979898" y="3683269"/>
            <a:ext cx="1433350" cy="1433350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183" name="Oval 182"/>
          <p:cNvSpPr/>
          <p:nvPr/>
        </p:nvSpPr>
        <p:spPr>
          <a:xfrm>
            <a:off x="4306220" y="2262213"/>
            <a:ext cx="1433350" cy="1433350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990984" y="2754109"/>
            <a:ext cx="1864025" cy="1864025"/>
          </a:xfrm>
          <a:prstGeom prst="ellipse">
            <a:avLst/>
          </a:prstGeom>
          <a:blipFill rotWithShape="0">
            <a:blip r:embed="rId4"/>
            <a:srcRect/>
            <a:stretch>
              <a:fillRect l="-7212" r="-7212"/>
            </a:stretch>
          </a:blipFill>
          <a:ln w="25400">
            <a:solidFill>
              <a:schemeClr val="accent4"/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Oval 7"/>
          <p:cNvSpPr/>
          <p:nvPr/>
        </p:nvSpPr>
        <p:spPr>
          <a:xfrm>
            <a:off x="10076630" y="2776291"/>
            <a:ext cx="1864091" cy="1864091"/>
          </a:xfrm>
          <a:prstGeom prst="ellipse">
            <a:avLst/>
          </a:prstGeom>
          <a:blipFill rotWithShape="1">
            <a:blip r:embed="rId5"/>
            <a:srcRect/>
            <a:stretch>
              <a:fillRect l="-2155" r="-2155"/>
            </a:stretch>
          </a:blipFill>
          <a:ln w="25400">
            <a:solidFill>
              <a:schemeClr val="accent4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B726D2C7-CDCF-413D-9018-F8210951BF68}"/>
              </a:ext>
            </a:extLst>
          </p:cNvPr>
          <p:cNvSpPr/>
          <p:nvPr/>
        </p:nvSpPr>
        <p:spPr>
          <a:xfrm>
            <a:off x="538230" y="2788706"/>
            <a:ext cx="1864091" cy="186409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4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Oval 11"/>
          <p:cNvSpPr/>
          <p:nvPr/>
        </p:nvSpPr>
        <p:spPr>
          <a:xfrm>
            <a:off x="2648386" y="2115948"/>
            <a:ext cx="1345516" cy="1345516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60960" tIns="0" rIns="60960" bIns="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400" kern="1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Brexit</a:t>
            </a:r>
            <a:endParaRPr lang="en-US" sz="1400" kern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432626" y="1984820"/>
            <a:ext cx="1345516" cy="1345516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60960" tIns="0" rIns="60960" bIns="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E" sz="1400" kern="1200" dirty="0">
                <a:solidFill>
                  <a:schemeClr val="tx1"/>
                </a:solidFill>
                <a:latin typeface="+mj-lt"/>
              </a:rPr>
              <a:t>Climate</a:t>
            </a:r>
            <a:br>
              <a:rPr lang="en-IE" sz="1400" kern="1200" dirty="0">
                <a:solidFill>
                  <a:schemeClr val="tx1"/>
                </a:solidFill>
                <a:latin typeface="+mj-lt"/>
              </a:rPr>
            </a:br>
            <a:r>
              <a:rPr lang="en-IE" sz="1400" kern="1200" dirty="0">
                <a:solidFill>
                  <a:schemeClr val="tx1"/>
                </a:solidFill>
                <a:latin typeface="+mj-lt"/>
              </a:rPr>
              <a:t>Change </a:t>
            </a:r>
            <a:r>
              <a:rPr lang="en-IE" sz="1400" kern="1200" baseline="0" dirty="0">
                <a:solidFill>
                  <a:schemeClr val="tx1"/>
                </a:solidFill>
                <a:latin typeface="+mj-lt"/>
              </a:rPr>
              <a:t> </a:t>
            </a:r>
            <a:endParaRPr lang="en-US" sz="1400" kern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3E0103C-5E78-494E-8BDE-B2D7F5A038C3}"/>
              </a:ext>
            </a:extLst>
          </p:cNvPr>
          <p:cNvSpPr/>
          <p:nvPr/>
        </p:nvSpPr>
        <p:spPr>
          <a:xfrm>
            <a:off x="5387466" y="2788706"/>
            <a:ext cx="1864091" cy="186409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4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10DED9D-369B-4815-812A-4CCC4629F082}"/>
              </a:ext>
            </a:extLst>
          </p:cNvPr>
          <p:cNvSpPr/>
          <p:nvPr/>
        </p:nvSpPr>
        <p:spPr>
          <a:xfrm>
            <a:off x="5206397" y="3851007"/>
            <a:ext cx="1345516" cy="1345516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60960" tIns="0" rIns="60960" bIns="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400" kern="1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Global Trade</a:t>
            </a:r>
            <a:br>
              <a:rPr lang="en-GB" sz="1400" kern="1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1400" kern="1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&amp; Tariffs</a:t>
            </a:r>
            <a:endParaRPr lang="en-US" sz="1400" kern="12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8572ED51-11D8-46E8-A278-421D79F1AC5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1418" y="3013656"/>
            <a:ext cx="1113539" cy="1117421"/>
            <a:chOff x="7552" y="2"/>
            <a:chExt cx="4303" cy="4318"/>
          </a:xfrm>
          <a:solidFill>
            <a:srgbClr val="FDE201"/>
          </a:solidFill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5568E73C-DC8F-4148-B3F8-955C298C3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1" y="115"/>
              <a:ext cx="821" cy="822"/>
            </a:xfrm>
            <a:custGeom>
              <a:avLst/>
              <a:gdLst>
                <a:gd name="T0" fmla="*/ 356 w 456"/>
                <a:gd name="T1" fmla="*/ 360 h 456"/>
                <a:gd name="T2" fmla="*/ 102 w 456"/>
                <a:gd name="T3" fmla="*/ 360 h 456"/>
                <a:gd name="T4" fmla="*/ 190 w 456"/>
                <a:gd name="T5" fmla="*/ 0 h 456"/>
                <a:gd name="T6" fmla="*/ 269 w 456"/>
                <a:gd name="T7" fmla="*/ 0 h 456"/>
                <a:gd name="T8" fmla="*/ 356 w 456"/>
                <a:gd name="T9" fmla="*/ 36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456">
                  <a:moveTo>
                    <a:pt x="356" y="360"/>
                  </a:moveTo>
                  <a:cubicBezTo>
                    <a:pt x="456" y="454"/>
                    <a:pt x="0" y="456"/>
                    <a:pt x="102" y="360"/>
                  </a:cubicBezTo>
                  <a:cubicBezTo>
                    <a:pt x="195" y="271"/>
                    <a:pt x="190" y="0"/>
                    <a:pt x="190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7" y="275"/>
                    <a:pt x="356" y="3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6">
              <a:extLst>
                <a:ext uri="{FF2B5EF4-FFF2-40B4-BE49-F238E27FC236}">
                  <a16:creationId xmlns:a16="http://schemas.microsoft.com/office/drawing/2014/main" id="{6D3122F7-6B39-4B02-B6D1-39AC26B1E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5" y="2"/>
              <a:ext cx="435" cy="4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55425ECC-539F-4991-9E17-0B46A1C46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9" y="324"/>
              <a:ext cx="908" cy="1049"/>
            </a:xfrm>
            <a:custGeom>
              <a:avLst/>
              <a:gdLst>
                <a:gd name="T0" fmla="*/ 357 w 504"/>
                <a:gd name="T1" fmla="*/ 294 h 582"/>
                <a:gd name="T2" fmla="*/ 115 w 504"/>
                <a:gd name="T3" fmla="*/ 434 h 582"/>
                <a:gd name="T4" fmla="*/ 0 w 504"/>
                <a:gd name="T5" fmla="*/ 43 h 582"/>
                <a:gd name="T6" fmla="*/ 76 w 504"/>
                <a:gd name="T7" fmla="*/ 0 h 582"/>
                <a:gd name="T8" fmla="*/ 357 w 504"/>
                <a:gd name="T9" fmla="*/ 294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82">
                  <a:moveTo>
                    <a:pt x="357" y="294"/>
                  </a:moveTo>
                  <a:cubicBezTo>
                    <a:pt x="504" y="328"/>
                    <a:pt x="71" y="582"/>
                    <a:pt x="115" y="434"/>
                  </a:cubicBezTo>
                  <a:cubicBezTo>
                    <a:pt x="155" y="298"/>
                    <a:pt x="0" y="43"/>
                    <a:pt x="0" y="43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226" y="263"/>
                    <a:pt x="357" y="2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D61BC3D9-5178-4289-81C2-88A9484D5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0" y="247"/>
              <a:ext cx="427" cy="429"/>
            </a:xfrm>
            <a:custGeom>
              <a:avLst/>
              <a:gdLst>
                <a:gd name="T0" fmla="*/ 208 w 237"/>
                <a:gd name="T1" fmla="*/ 67 h 238"/>
                <a:gd name="T2" fmla="*/ 170 w 237"/>
                <a:gd name="T3" fmla="*/ 209 h 238"/>
                <a:gd name="T4" fmla="*/ 28 w 237"/>
                <a:gd name="T5" fmla="*/ 171 h 238"/>
                <a:gd name="T6" fmla="*/ 66 w 237"/>
                <a:gd name="T7" fmla="*/ 29 h 238"/>
                <a:gd name="T8" fmla="*/ 208 w 237"/>
                <a:gd name="T9" fmla="*/ 67 h 238"/>
                <a:gd name="T10" fmla="*/ 208 w 237"/>
                <a:gd name="T11" fmla="*/ 6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238">
                  <a:moveTo>
                    <a:pt x="208" y="67"/>
                  </a:moveTo>
                  <a:cubicBezTo>
                    <a:pt x="237" y="117"/>
                    <a:pt x="220" y="180"/>
                    <a:pt x="170" y="209"/>
                  </a:cubicBezTo>
                  <a:cubicBezTo>
                    <a:pt x="121" y="238"/>
                    <a:pt x="57" y="221"/>
                    <a:pt x="28" y="171"/>
                  </a:cubicBezTo>
                  <a:cubicBezTo>
                    <a:pt x="0" y="121"/>
                    <a:pt x="17" y="58"/>
                    <a:pt x="66" y="29"/>
                  </a:cubicBezTo>
                  <a:cubicBezTo>
                    <a:pt x="116" y="0"/>
                    <a:pt x="180" y="17"/>
                    <a:pt x="208" y="67"/>
                  </a:cubicBezTo>
                  <a:cubicBezTo>
                    <a:pt x="208" y="67"/>
                    <a:pt x="208" y="67"/>
                    <a:pt x="20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9F3009EB-BC45-44AB-8F5A-ED2D2D8DE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1" y="1083"/>
              <a:ext cx="948" cy="831"/>
            </a:xfrm>
            <a:custGeom>
              <a:avLst/>
              <a:gdLst>
                <a:gd name="T0" fmla="*/ 394 w 526"/>
                <a:gd name="T1" fmla="*/ 104 h 461"/>
                <a:gd name="T2" fmla="*/ 267 w 526"/>
                <a:gd name="T3" fmla="*/ 324 h 461"/>
                <a:gd name="T4" fmla="*/ 0 w 526"/>
                <a:gd name="T5" fmla="*/ 68 h 461"/>
                <a:gd name="T6" fmla="*/ 39 w 526"/>
                <a:gd name="T7" fmla="*/ 0 h 461"/>
                <a:gd name="T8" fmla="*/ 394 w 526"/>
                <a:gd name="T9" fmla="*/ 10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461">
                  <a:moveTo>
                    <a:pt x="394" y="104"/>
                  </a:moveTo>
                  <a:cubicBezTo>
                    <a:pt x="526" y="64"/>
                    <a:pt x="300" y="461"/>
                    <a:pt x="267" y="324"/>
                  </a:cubicBezTo>
                  <a:cubicBezTo>
                    <a:pt x="237" y="199"/>
                    <a:pt x="0" y="68"/>
                    <a:pt x="0" y="68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277" y="139"/>
                    <a:pt x="394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B50C467-D7D0-4951-87B3-D8EE9B4AD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7" y="948"/>
              <a:ext cx="497" cy="497"/>
            </a:xfrm>
            <a:custGeom>
              <a:avLst/>
              <a:gdLst>
                <a:gd name="T0" fmla="*/ 198 w 276"/>
                <a:gd name="T1" fmla="*/ 34 h 276"/>
                <a:gd name="T2" fmla="*/ 242 w 276"/>
                <a:gd name="T3" fmla="*/ 198 h 276"/>
                <a:gd name="T4" fmla="*/ 78 w 276"/>
                <a:gd name="T5" fmla="*/ 242 h 276"/>
                <a:gd name="T6" fmla="*/ 34 w 276"/>
                <a:gd name="T7" fmla="*/ 78 h 276"/>
                <a:gd name="T8" fmla="*/ 34 w 276"/>
                <a:gd name="T9" fmla="*/ 78 h 276"/>
                <a:gd name="T10" fmla="*/ 198 w 276"/>
                <a:gd name="T11" fmla="*/ 3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276">
                  <a:moveTo>
                    <a:pt x="198" y="34"/>
                  </a:moveTo>
                  <a:cubicBezTo>
                    <a:pt x="256" y="67"/>
                    <a:pt x="276" y="141"/>
                    <a:pt x="242" y="198"/>
                  </a:cubicBezTo>
                  <a:cubicBezTo>
                    <a:pt x="209" y="256"/>
                    <a:pt x="135" y="276"/>
                    <a:pt x="78" y="242"/>
                  </a:cubicBezTo>
                  <a:cubicBezTo>
                    <a:pt x="20" y="209"/>
                    <a:pt x="0" y="135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67" y="20"/>
                    <a:pt x="141" y="0"/>
                    <a:pt x="19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56B6CF-3258-46BA-B573-B787C1A2D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6" y="1710"/>
              <a:ext cx="902" cy="905"/>
            </a:xfrm>
            <a:custGeom>
              <a:avLst/>
              <a:gdLst>
                <a:gd name="T0" fmla="*/ 395 w 501"/>
                <a:gd name="T1" fmla="*/ 110 h 502"/>
                <a:gd name="T2" fmla="*/ 395 w 501"/>
                <a:gd name="T3" fmla="*/ 390 h 502"/>
                <a:gd name="T4" fmla="*/ 0 w 501"/>
                <a:gd name="T5" fmla="*/ 293 h 502"/>
                <a:gd name="T6" fmla="*/ 0 w 501"/>
                <a:gd name="T7" fmla="*/ 206 h 502"/>
                <a:gd name="T8" fmla="*/ 395 w 501"/>
                <a:gd name="T9" fmla="*/ 11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502">
                  <a:moveTo>
                    <a:pt x="395" y="110"/>
                  </a:moveTo>
                  <a:cubicBezTo>
                    <a:pt x="499" y="0"/>
                    <a:pt x="501" y="502"/>
                    <a:pt x="395" y="390"/>
                  </a:cubicBezTo>
                  <a:cubicBezTo>
                    <a:pt x="298" y="287"/>
                    <a:pt x="0" y="293"/>
                    <a:pt x="0" y="29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06"/>
                    <a:pt x="302" y="208"/>
                    <a:pt x="395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12">
              <a:extLst>
                <a:ext uri="{FF2B5EF4-FFF2-40B4-BE49-F238E27FC236}">
                  <a16:creationId xmlns:a16="http://schemas.microsoft.com/office/drawing/2014/main" id="{9D149E6C-CDAE-4035-9E89-74A377AFD7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2" y="1974"/>
              <a:ext cx="375" cy="37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93B9C2F9-7A05-444F-BDD6-22E35F8A2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1" y="2413"/>
              <a:ext cx="954" cy="826"/>
            </a:xfrm>
            <a:custGeom>
              <a:avLst/>
              <a:gdLst>
                <a:gd name="T0" fmla="*/ 267 w 529"/>
                <a:gd name="T1" fmla="*/ 134 h 458"/>
                <a:gd name="T2" fmla="*/ 394 w 529"/>
                <a:gd name="T3" fmla="*/ 354 h 458"/>
                <a:gd name="T4" fmla="*/ 39 w 529"/>
                <a:gd name="T5" fmla="*/ 458 h 458"/>
                <a:gd name="T6" fmla="*/ 0 w 529"/>
                <a:gd name="T7" fmla="*/ 389 h 458"/>
                <a:gd name="T8" fmla="*/ 267 w 529"/>
                <a:gd name="T9" fmla="*/ 134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458">
                  <a:moveTo>
                    <a:pt x="267" y="134"/>
                  </a:moveTo>
                  <a:cubicBezTo>
                    <a:pt x="299" y="0"/>
                    <a:pt x="529" y="394"/>
                    <a:pt x="394" y="354"/>
                  </a:cubicBezTo>
                  <a:cubicBezTo>
                    <a:pt x="271" y="317"/>
                    <a:pt x="39" y="458"/>
                    <a:pt x="39" y="458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389"/>
                    <a:pt x="239" y="253"/>
                    <a:pt x="267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C18D95AE-334B-43F9-8730-C1B4BEC79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9" y="2877"/>
              <a:ext cx="495" cy="497"/>
            </a:xfrm>
            <a:custGeom>
              <a:avLst/>
              <a:gdLst>
                <a:gd name="T0" fmla="*/ 77 w 275"/>
                <a:gd name="T1" fmla="*/ 34 h 276"/>
                <a:gd name="T2" fmla="*/ 242 w 275"/>
                <a:gd name="T3" fmla="*/ 78 h 276"/>
                <a:gd name="T4" fmla="*/ 198 w 275"/>
                <a:gd name="T5" fmla="*/ 243 h 276"/>
                <a:gd name="T6" fmla="*/ 33 w 275"/>
                <a:gd name="T7" fmla="*/ 199 h 276"/>
                <a:gd name="T8" fmla="*/ 33 w 275"/>
                <a:gd name="T9" fmla="*/ 199 h 276"/>
                <a:gd name="T10" fmla="*/ 77 w 275"/>
                <a:gd name="T11" fmla="*/ 34 h 276"/>
                <a:gd name="T12" fmla="*/ 77 w 275"/>
                <a:gd name="T13" fmla="*/ 3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276">
                  <a:moveTo>
                    <a:pt x="77" y="34"/>
                  </a:moveTo>
                  <a:cubicBezTo>
                    <a:pt x="135" y="0"/>
                    <a:pt x="208" y="20"/>
                    <a:pt x="242" y="78"/>
                  </a:cubicBezTo>
                  <a:cubicBezTo>
                    <a:pt x="275" y="135"/>
                    <a:pt x="255" y="209"/>
                    <a:pt x="198" y="243"/>
                  </a:cubicBezTo>
                  <a:cubicBezTo>
                    <a:pt x="140" y="276"/>
                    <a:pt x="66" y="256"/>
                    <a:pt x="33" y="199"/>
                  </a:cubicBezTo>
                  <a:cubicBezTo>
                    <a:pt x="33" y="199"/>
                    <a:pt x="33" y="199"/>
                    <a:pt x="33" y="199"/>
                  </a:cubicBezTo>
                  <a:cubicBezTo>
                    <a:pt x="0" y="141"/>
                    <a:pt x="19" y="67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D4BC3596-F5BF-4817-B177-0FA5793F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9" y="2956"/>
              <a:ext cx="913" cy="1043"/>
            </a:xfrm>
            <a:custGeom>
              <a:avLst/>
              <a:gdLst>
                <a:gd name="T0" fmla="*/ 114 w 507"/>
                <a:gd name="T1" fmla="*/ 144 h 579"/>
                <a:gd name="T2" fmla="*/ 357 w 507"/>
                <a:gd name="T3" fmla="*/ 284 h 579"/>
                <a:gd name="T4" fmla="*/ 75 w 507"/>
                <a:gd name="T5" fmla="*/ 579 h 579"/>
                <a:gd name="T6" fmla="*/ 0 w 507"/>
                <a:gd name="T7" fmla="*/ 535 h 579"/>
                <a:gd name="T8" fmla="*/ 114 w 507"/>
                <a:gd name="T9" fmla="*/ 144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7" h="579">
                  <a:moveTo>
                    <a:pt x="114" y="144"/>
                  </a:moveTo>
                  <a:cubicBezTo>
                    <a:pt x="71" y="0"/>
                    <a:pt x="507" y="248"/>
                    <a:pt x="357" y="284"/>
                  </a:cubicBezTo>
                  <a:cubicBezTo>
                    <a:pt x="219" y="317"/>
                    <a:pt x="75" y="579"/>
                    <a:pt x="75" y="579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0" y="535"/>
                    <a:pt x="153" y="274"/>
                    <a:pt x="114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16">
              <a:extLst>
                <a:ext uri="{FF2B5EF4-FFF2-40B4-BE49-F238E27FC236}">
                  <a16:creationId xmlns:a16="http://schemas.microsoft.com/office/drawing/2014/main" id="{767F58E8-D537-4208-B9DC-66C123DA2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0" y="3648"/>
              <a:ext cx="427" cy="427"/>
            </a:xfrm>
            <a:custGeom>
              <a:avLst/>
              <a:gdLst>
                <a:gd name="T0" fmla="*/ 29 w 237"/>
                <a:gd name="T1" fmla="*/ 66 h 237"/>
                <a:gd name="T2" fmla="*/ 171 w 237"/>
                <a:gd name="T3" fmla="*/ 28 h 237"/>
                <a:gd name="T4" fmla="*/ 209 w 237"/>
                <a:gd name="T5" fmla="*/ 170 h 237"/>
                <a:gd name="T6" fmla="*/ 67 w 237"/>
                <a:gd name="T7" fmla="*/ 208 h 237"/>
                <a:gd name="T8" fmla="*/ 29 w 237"/>
                <a:gd name="T9" fmla="*/ 66 h 237"/>
                <a:gd name="T10" fmla="*/ 29 w 237"/>
                <a:gd name="T11" fmla="*/ 6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237">
                  <a:moveTo>
                    <a:pt x="29" y="66"/>
                  </a:moveTo>
                  <a:cubicBezTo>
                    <a:pt x="57" y="17"/>
                    <a:pt x="121" y="0"/>
                    <a:pt x="171" y="28"/>
                  </a:cubicBezTo>
                  <a:cubicBezTo>
                    <a:pt x="220" y="57"/>
                    <a:pt x="237" y="121"/>
                    <a:pt x="209" y="170"/>
                  </a:cubicBezTo>
                  <a:cubicBezTo>
                    <a:pt x="180" y="220"/>
                    <a:pt x="116" y="237"/>
                    <a:pt x="67" y="208"/>
                  </a:cubicBezTo>
                  <a:cubicBezTo>
                    <a:pt x="17" y="180"/>
                    <a:pt x="0" y="116"/>
                    <a:pt x="29" y="66"/>
                  </a:cubicBezTo>
                  <a:cubicBezTo>
                    <a:pt x="29" y="66"/>
                    <a:pt x="29" y="66"/>
                    <a:pt x="2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AB9F5A6B-B927-4009-B4EF-AA29594F3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4" y="3385"/>
              <a:ext cx="822" cy="822"/>
            </a:xfrm>
            <a:custGeom>
              <a:avLst/>
              <a:gdLst>
                <a:gd name="T0" fmla="*/ 100 w 456"/>
                <a:gd name="T1" fmla="*/ 96 h 456"/>
                <a:gd name="T2" fmla="*/ 354 w 456"/>
                <a:gd name="T3" fmla="*/ 96 h 456"/>
                <a:gd name="T4" fmla="*/ 266 w 456"/>
                <a:gd name="T5" fmla="*/ 456 h 456"/>
                <a:gd name="T6" fmla="*/ 187 w 456"/>
                <a:gd name="T7" fmla="*/ 456 h 456"/>
                <a:gd name="T8" fmla="*/ 100 w 456"/>
                <a:gd name="T9" fmla="*/ 9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456">
                  <a:moveTo>
                    <a:pt x="100" y="96"/>
                  </a:moveTo>
                  <a:cubicBezTo>
                    <a:pt x="0" y="2"/>
                    <a:pt x="456" y="0"/>
                    <a:pt x="354" y="96"/>
                  </a:cubicBezTo>
                  <a:cubicBezTo>
                    <a:pt x="261" y="185"/>
                    <a:pt x="266" y="456"/>
                    <a:pt x="266" y="456"/>
                  </a:cubicBezTo>
                  <a:cubicBezTo>
                    <a:pt x="187" y="456"/>
                    <a:pt x="187" y="456"/>
                    <a:pt x="187" y="456"/>
                  </a:cubicBezTo>
                  <a:cubicBezTo>
                    <a:pt x="187" y="456"/>
                    <a:pt x="189" y="181"/>
                    <a:pt x="10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val 18">
              <a:extLst>
                <a:ext uri="{FF2B5EF4-FFF2-40B4-BE49-F238E27FC236}">
                  <a16:creationId xmlns:a16="http://schemas.microsoft.com/office/drawing/2014/main" id="{7EA52DDB-9D22-4828-8772-8D6E6DC2D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7" y="3886"/>
              <a:ext cx="434" cy="4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98364686-471E-4CB7-BE3C-04DFBD11D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0" y="2949"/>
              <a:ext cx="908" cy="1050"/>
            </a:xfrm>
            <a:custGeom>
              <a:avLst/>
              <a:gdLst>
                <a:gd name="T0" fmla="*/ 147 w 504"/>
                <a:gd name="T1" fmla="*/ 288 h 583"/>
                <a:gd name="T2" fmla="*/ 389 w 504"/>
                <a:gd name="T3" fmla="*/ 148 h 583"/>
                <a:gd name="T4" fmla="*/ 504 w 504"/>
                <a:gd name="T5" fmla="*/ 539 h 583"/>
                <a:gd name="T6" fmla="*/ 428 w 504"/>
                <a:gd name="T7" fmla="*/ 583 h 583"/>
                <a:gd name="T8" fmla="*/ 147 w 504"/>
                <a:gd name="T9" fmla="*/ 288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83">
                  <a:moveTo>
                    <a:pt x="147" y="288"/>
                  </a:moveTo>
                  <a:cubicBezTo>
                    <a:pt x="0" y="254"/>
                    <a:pt x="433" y="0"/>
                    <a:pt x="389" y="148"/>
                  </a:cubicBezTo>
                  <a:cubicBezTo>
                    <a:pt x="349" y="284"/>
                    <a:pt x="504" y="539"/>
                    <a:pt x="504" y="539"/>
                  </a:cubicBezTo>
                  <a:cubicBezTo>
                    <a:pt x="428" y="583"/>
                    <a:pt x="428" y="583"/>
                    <a:pt x="428" y="583"/>
                  </a:cubicBezTo>
                  <a:cubicBezTo>
                    <a:pt x="428" y="583"/>
                    <a:pt x="278" y="319"/>
                    <a:pt x="147" y="2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6C690279-3C68-4BE5-B96E-925F6DE80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9" y="3646"/>
              <a:ext cx="427" cy="429"/>
            </a:xfrm>
            <a:custGeom>
              <a:avLst/>
              <a:gdLst>
                <a:gd name="T0" fmla="*/ 29 w 237"/>
                <a:gd name="T1" fmla="*/ 171 h 238"/>
                <a:gd name="T2" fmla="*/ 67 w 237"/>
                <a:gd name="T3" fmla="*/ 29 h 238"/>
                <a:gd name="T4" fmla="*/ 209 w 237"/>
                <a:gd name="T5" fmla="*/ 67 h 238"/>
                <a:gd name="T6" fmla="*/ 171 w 237"/>
                <a:gd name="T7" fmla="*/ 209 h 238"/>
                <a:gd name="T8" fmla="*/ 29 w 237"/>
                <a:gd name="T9" fmla="*/ 171 h 238"/>
                <a:gd name="T10" fmla="*/ 29 w 237"/>
                <a:gd name="T11" fmla="*/ 17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238">
                  <a:moveTo>
                    <a:pt x="29" y="171"/>
                  </a:moveTo>
                  <a:cubicBezTo>
                    <a:pt x="0" y="121"/>
                    <a:pt x="17" y="58"/>
                    <a:pt x="67" y="29"/>
                  </a:cubicBezTo>
                  <a:cubicBezTo>
                    <a:pt x="116" y="0"/>
                    <a:pt x="180" y="17"/>
                    <a:pt x="209" y="67"/>
                  </a:cubicBezTo>
                  <a:cubicBezTo>
                    <a:pt x="237" y="117"/>
                    <a:pt x="220" y="180"/>
                    <a:pt x="171" y="209"/>
                  </a:cubicBezTo>
                  <a:cubicBezTo>
                    <a:pt x="121" y="238"/>
                    <a:pt x="57" y="221"/>
                    <a:pt x="29" y="171"/>
                  </a:cubicBezTo>
                  <a:cubicBezTo>
                    <a:pt x="29" y="171"/>
                    <a:pt x="29" y="171"/>
                    <a:pt x="29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id="{27089A54-C362-4D95-97B8-19702B261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7" y="2408"/>
              <a:ext cx="948" cy="831"/>
            </a:xfrm>
            <a:custGeom>
              <a:avLst/>
              <a:gdLst>
                <a:gd name="T0" fmla="*/ 132 w 526"/>
                <a:gd name="T1" fmla="*/ 357 h 461"/>
                <a:gd name="T2" fmla="*/ 259 w 526"/>
                <a:gd name="T3" fmla="*/ 137 h 461"/>
                <a:gd name="T4" fmla="*/ 526 w 526"/>
                <a:gd name="T5" fmla="*/ 393 h 461"/>
                <a:gd name="T6" fmla="*/ 487 w 526"/>
                <a:gd name="T7" fmla="*/ 461 h 461"/>
                <a:gd name="T8" fmla="*/ 132 w 526"/>
                <a:gd name="T9" fmla="*/ 3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461">
                  <a:moveTo>
                    <a:pt x="132" y="357"/>
                  </a:moveTo>
                  <a:cubicBezTo>
                    <a:pt x="0" y="397"/>
                    <a:pt x="226" y="0"/>
                    <a:pt x="259" y="137"/>
                  </a:cubicBezTo>
                  <a:cubicBezTo>
                    <a:pt x="289" y="262"/>
                    <a:pt x="526" y="393"/>
                    <a:pt x="526" y="393"/>
                  </a:cubicBezTo>
                  <a:cubicBezTo>
                    <a:pt x="487" y="461"/>
                    <a:pt x="487" y="461"/>
                    <a:pt x="487" y="461"/>
                  </a:cubicBezTo>
                  <a:cubicBezTo>
                    <a:pt x="487" y="461"/>
                    <a:pt x="249" y="322"/>
                    <a:pt x="132" y="3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E6931A5A-3571-475A-96F9-336D8E5A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2" y="2877"/>
              <a:ext cx="498" cy="497"/>
            </a:xfrm>
            <a:custGeom>
              <a:avLst/>
              <a:gdLst>
                <a:gd name="T0" fmla="*/ 78 w 276"/>
                <a:gd name="T1" fmla="*/ 242 h 276"/>
                <a:gd name="T2" fmla="*/ 34 w 276"/>
                <a:gd name="T3" fmla="*/ 78 h 276"/>
                <a:gd name="T4" fmla="*/ 198 w 276"/>
                <a:gd name="T5" fmla="*/ 34 h 276"/>
                <a:gd name="T6" fmla="*/ 242 w 276"/>
                <a:gd name="T7" fmla="*/ 198 h 276"/>
                <a:gd name="T8" fmla="*/ 242 w 276"/>
                <a:gd name="T9" fmla="*/ 198 h 276"/>
                <a:gd name="T10" fmla="*/ 78 w 276"/>
                <a:gd name="T11" fmla="*/ 242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276">
                  <a:moveTo>
                    <a:pt x="78" y="242"/>
                  </a:moveTo>
                  <a:cubicBezTo>
                    <a:pt x="20" y="209"/>
                    <a:pt x="0" y="135"/>
                    <a:pt x="34" y="78"/>
                  </a:cubicBezTo>
                  <a:cubicBezTo>
                    <a:pt x="67" y="20"/>
                    <a:pt x="141" y="0"/>
                    <a:pt x="198" y="34"/>
                  </a:cubicBezTo>
                  <a:cubicBezTo>
                    <a:pt x="256" y="67"/>
                    <a:pt x="276" y="141"/>
                    <a:pt x="242" y="198"/>
                  </a:cubicBezTo>
                  <a:cubicBezTo>
                    <a:pt x="242" y="198"/>
                    <a:pt x="242" y="198"/>
                    <a:pt x="242" y="198"/>
                  </a:cubicBezTo>
                  <a:cubicBezTo>
                    <a:pt x="209" y="256"/>
                    <a:pt x="135" y="276"/>
                    <a:pt x="78" y="2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997604DD-0A1F-46B0-A289-2FB86A38B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8" y="1707"/>
              <a:ext cx="903" cy="905"/>
            </a:xfrm>
            <a:custGeom>
              <a:avLst/>
              <a:gdLst>
                <a:gd name="T0" fmla="*/ 106 w 501"/>
                <a:gd name="T1" fmla="*/ 392 h 502"/>
                <a:gd name="T2" fmla="*/ 106 w 501"/>
                <a:gd name="T3" fmla="*/ 112 h 502"/>
                <a:gd name="T4" fmla="*/ 501 w 501"/>
                <a:gd name="T5" fmla="*/ 209 h 502"/>
                <a:gd name="T6" fmla="*/ 501 w 501"/>
                <a:gd name="T7" fmla="*/ 296 h 502"/>
                <a:gd name="T8" fmla="*/ 106 w 501"/>
                <a:gd name="T9" fmla="*/ 39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502">
                  <a:moveTo>
                    <a:pt x="106" y="392"/>
                  </a:moveTo>
                  <a:cubicBezTo>
                    <a:pt x="2" y="502"/>
                    <a:pt x="0" y="0"/>
                    <a:pt x="106" y="112"/>
                  </a:cubicBezTo>
                  <a:cubicBezTo>
                    <a:pt x="203" y="215"/>
                    <a:pt x="501" y="209"/>
                    <a:pt x="501" y="209"/>
                  </a:cubicBezTo>
                  <a:cubicBezTo>
                    <a:pt x="501" y="296"/>
                    <a:pt x="501" y="296"/>
                    <a:pt x="501" y="296"/>
                  </a:cubicBezTo>
                  <a:cubicBezTo>
                    <a:pt x="501" y="296"/>
                    <a:pt x="199" y="294"/>
                    <a:pt x="106" y="3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val 24">
              <a:extLst>
                <a:ext uri="{FF2B5EF4-FFF2-40B4-BE49-F238E27FC236}">
                  <a16:creationId xmlns:a16="http://schemas.microsoft.com/office/drawing/2014/main" id="{9EF06F78-0A2F-4A9A-A0AD-616602ACA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80" y="1974"/>
              <a:ext cx="375" cy="37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808C31D8-7414-41AD-88E3-548F2DB7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" y="1083"/>
              <a:ext cx="953" cy="826"/>
            </a:xfrm>
            <a:custGeom>
              <a:avLst/>
              <a:gdLst>
                <a:gd name="T0" fmla="*/ 262 w 529"/>
                <a:gd name="T1" fmla="*/ 324 h 458"/>
                <a:gd name="T2" fmla="*/ 135 w 529"/>
                <a:gd name="T3" fmla="*/ 104 h 458"/>
                <a:gd name="T4" fmla="*/ 490 w 529"/>
                <a:gd name="T5" fmla="*/ 0 h 458"/>
                <a:gd name="T6" fmla="*/ 529 w 529"/>
                <a:gd name="T7" fmla="*/ 69 h 458"/>
                <a:gd name="T8" fmla="*/ 262 w 529"/>
                <a:gd name="T9" fmla="*/ 324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458">
                  <a:moveTo>
                    <a:pt x="262" y="324"/>
                  </a:moveTo>
                  <a:cubicBezTo>
                    <a:pt x="230" y="458"/>
                    <a:pt x="0" y="64"/>
                    <a:pt x="135" y="104"/>
                  </a:cubicBezTo>
                  <a:cubicBezTo>
                    <a:pt x="258" y="141"/>
                    <a:pt x="490" y="0"/>
                    <a:pt x="490" y="0"/>
                  </a:cubicBezTo>
                  <a:cubicBezTo>
                    <a:pt x="529" y="69"/>
                    <a:pt x="529" y="69"/>
                    <a:pt x="529" y="69"/>
                  </a:cubicBezTo>
                  <a:cubicBezTo>
                    <a:pt x="529" y="69"/>
                    <a:pt x="290" y="205"/>
                    <a:pt x="262" y="3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DB80153F-5CD4-48F7-8B6D-D26F1FE89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2" y="948"/>
              <a:ext cx="496" cy="497"/>
            </a:xfrm>
            <a:custGeom>
              <a:avLst/>
              <a:gdLst>
                <a:gd name="T0" fmla="*/ 198 w 275"/>
                <a:gd name="T1" fmla="*/ 242 h 276"/>
                <a:gd name="T2" fmla="*/ 33 w 275"/>
                <a:gd name="T3" fmla="*/ 198 h 276"/>
                <a:gd name="T4" fmla="*/ 77 w 275"/>
                <a:gd name="T5" fmla="*/ 33 h 276"/>
                <a:gd name="T6" fmla="*/ 242 w 275"/>
                <a:gd name="T7" fmla="*/ 77 h 276"/>
                <a:gd name="T8" fmla="*/ 242 w 275"/>
                <a:gd name="T9" fmla="*/ 77 h 276"/>
                <a:gd name="T10" fmla="*/ 198 w 275"/>
                <a:gd name="T11" fmla="*/ 242 h 276"/>
                <a:gd name="T12" fmla="*/ 198 w 275"/>
                <a:gd name="T13" fmla="*/ 242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276">
                  <a:moveTo>
                    <a:pt x="198" y="242"/>
                  </a:moveTo>
                  <a:cubicBezTo>
                    <a:pt x="140" y="276"/>
                    <a:pt x="67" y="256"/>
                    <a:pt x="33" y="198"/>
                  </a:cubicBezTo>
                  <a:cubicBezTo>
                    <a:pt x="0" y="141"/>
                    <a:pt x="20" y="67"/>
                    <a:pt x="77" y="33"/>
                  </a:cubicBezTo>
                  <a:cubicBezTo>
                    <a:pt x="135" y="0"/>
                    <a:pt x="209" y="20"/>
                    <a:pt x="242" y="77"/>
                  </a:cubicBezTo>
                  <a:cubicBezTo>
                    <a:pt x="242" y="77"/>
                    <a:pt x="242" y="77"/>
                    <a:pt x="242" y="77"/>
                  </a:cubicBezTo>
                  <a:cubicBezTo>
                    <a:pt x="275" y="135"/>
                    <a:pt x="256" y="209"/>
                    <a:pt x="198" y="242"/>
                  </a:cubicBezTo>
                  <a:cubicBezTo>
                    <a:pt x="198" y="242"/>
                    <a:pt x="198" y="242"/>
                    <a:pt x="198" y="2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5C316255-009D-4845-B10C-C971AB74C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4" y="323"/>
              <a:ext cx="914" cy="1043"/>
            </a:xfrm>
            <a:custGeom>
              <a:avLst/>
              <a:gdLst>
                <a:gd name="T0" fmla="*/ 393 w 507"/>
                <a:gd name="T1" fmla="*/ 435 h 579"/>
                <a:gd name="T2" fmla="*/ 150 w 507"/>
                <a:gd name="T3" fmla="*/ 295 h 579"/>
                <a:gd name="T4" fmla="*/ 432 w 507"/>
                <a:gd name="T5" fmla="*/ 0 h 579"/>
                <a:gd name="T6" fmla="*/ 507 w 507"/>
                <a:gd name="T7" fmla="*/ 44 h 579"/>
                <a:gd name="T8" fmla="*/ 393 w 507"/>
                <a:gd name="T9" fmla="*/ 435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7" h="579">
                  <a:moveTo>
                    <a:pt x="393" y="435"/>
                  </a:moveTo>
                  <a:cubicBezTo>
                    <a:pt x="436" y="579"/>
                    <a:pt x="0" y="331"/>
                    <a:pt x="150" y="295"/>
                  </a:cubicBezTo>
                  <a:cubicBezTo>
                    <a:pt x="288" y="262"/>
                    <a:pt x="432" y="0"/>
                    <a:pt x="432" y="0"/>
                  </a:cubicBezTo>
                  <a:cubicBezTo>
                    <a:pt x="507" y="44"/>
                    <a:pt x="507" y="44"/>
                    <a:pt x="507" y="44"/>
                  </a:cubicBezTo>
                  <a:cubicBezTo>
                    <a:pt x="507" y="44"/>
                    <a:pt x="354" y="305"/>
                    <a:pt x="393" y="4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738D0104-B1CE-4A3F-A88B-1681F7C73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9" y="247"/>
              <a:ext cx="427" cy="427"/>
            </a:xfrm>
            <a:custGeom>
              <a:avLst/>
              <a:gdLst>
                <a:gd name="T0" fmla="*/ 208 w 237"/>
                <a:gd name="T1" fmla="*/ 171 h 237"/>
                <a:gd name="T2" fmla="*/ 66 w 237"/>
                <a:gd name="T3" fmla="*/ 209 h 237"/>
                <a:gd name="T4" fmla="*/ 28 w 237"/>
                <a:gd name="T5" fmla="*/ 67 h 237"/>
                <a:gd name="T6" fmla="*/ 170 w 237"/>
                <a:gd name="T7" fmla="*/ 29 h 237"/>
                <a:gd name="T8" fmla="*/ 208 w 237"/>
                <a:gd name="T9" fmla="*/ 171 h 237"/>
                <a:gd name="T10" fmla="*/ 208 w 237"/>
                <a:gd name="T11" fmla="*/ 17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237">
                  <a:moveTo>
                    <a:pt x="208" y="171"/>
                  </a:moveTo>
                  <a:cubicBezTo>
                    <a:pt x="180" y="220"/>
                    <a:pt x="116" y="237"/>
                    <a:pt x="66" y="209"/>
                  </a:cubicBezTo>
                  <a:cubicBezTo>
                    <a:pt x="17" y="180"/>
                    <a:pt x="0" y="116"/>
                    <a:pt x="28" y="67"/>
                  </a:cubicBezTo>
                  <a:cubicBezTo>
                    <a:pt x="57" y="17"/>
                    <a:pt x="121" y="0"/>
                    <a:pt x="170" y="29"/>
                  </a:cubicBezTo>
                  <a:cubicBezTo>
                    <a:pt x="220" y="57"/>
                    <a:pt x="237" y="121"/>
                    <a:pt x="208" y="171"/>
                  </a:cubicBezTo>
                  <a:cubicBezTo>
                    <a:pt x="208" y="171"/>
                    <a:pt x="208" y="171"/>
                    <a:pt x="208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9E5AD45F-E066-4A03-A535-DD41F3656B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0" y="757"/>
              <a:ext cx="2807" cy="2808"/>
            </a:xfrm>
            <a:custGeom>
              <a:avLst/>
              <a:gdLst>
                <a:gd name="T0" fmla="*/ 779 w 1558"/>
                <a:gd name="T1" fmla="*/ 0 h 1558"/>
                <a:gd name="T2" fmla="*/ 0 w 1558"/>
                <a:gd name="T3" fmla="*/ 779 h 1558"/>
                <a:gd name="T4" fmla="*/ 779 w 1558"/>
                <a:gd name="T5" fmla="*/ 1558 h 1558"/>
                <a:gd name="T6" fmla="*/ 1558 w 1558"/>
                <a:gd name="T7" fmla="*/ 779 h 1558"/>
                <a:gd name="T8" fmla="*/ 779 w 1558"/>
                <a:gd name="T9" fmla="*/ 0 h 1558"/>
                <a:gd name="T10" fmla="*/ 756 w 1558"/>
                <a:gd name="T11" fmla="*/ 1432 h 1558"/>
                <a:gd name="T12" fmla="*/ 126 w 1558"/>
                <a:gd name="T13" fmla="*/ 802 h 1558"/>
                <a:gd name="T14" fmla="*/ 756 w 1558"/>
                <a:gd name="T15" fmla="*/ 172 h 1558"/>
                <a:gd name="T16" fmla="*/ 1385 w 1558"/>
                <a:gd name="T17" fmla="*/ 802 h 1558"/>
                <a:gd name="T18" fmla="*/ 1385 w 1558"/>
                <a:gd name="T19" fmla="*/ 802 h 1558"/>
                <a:gd name="T20" fmla="*/ 756 w 1558"/>
                <a:gd name="T21" fmla="*/ 1432 h 1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8" h="1558">
                  <a:moveTo>
                    <a:pt x="779" y="0"/>
                  </a:moveTo>
                  <a:cubicBezTo>
                    <a:pt x="349" y="0"/>
                    <a:pt x="0" y="349"/>
                    <a:pt x="0" y="779"/>
                  </a:cubicBezTo>
                  <a:cubicBezTo>
                    <a:pt x="0" y="1209"/>
                    <a:pt x="349" y="1558"/>
                    <a:pt x="779" y="1558"/>
                  </a:cubicBezTo>
                  <a:cubicBezTo>
                    <a:pt x="1209" y="1558"/>
                    <a:pt x="1558" y="1209"/>
                    <a:pt x="1558" y="779"/>
                  </a:cubicBezTo>
                  <a:cubicBezTo>
                    <a:pt x="1558" y="349"/>
                    <a:pt x="1209" y="0"/>
                    <a:pt x="779" y="0"/>
                  </a:cubicBezTo>
                  <a:close/>
                  <a:moveTo>
                    <a:pt x="756" y="1432"/>
                  </a:moveTo>
                  <a:cubicBezTo>
                    <a:pt x="408" y="1432"/>
                    <a:pt x="126" y="1150"/>
                    <a:pt x="126" y="802"/>
                  </a:cubicBezTo>
                  <a:cubicBezTo>
                    <a:pt x="126" y="455"/>
                    <a:pt x="408" y="173"/>
                    <a:pt x="756" y="172"/>
                  </a:cubicBezTo>
                  <a:cubicBezTo>
                    <a:pt x="1103" y="172"/>
                    <a:pt x="1385" y="454"/>
                    <a:pt x="1385" y="802"/>
                  </a:cubicBezTo>
                  <a:cubicBezTo>
                    <a:pt x="1385" y="802"/>
                    <a:pt x="1385" y="802"/>
                    <a:pt x="1385" y="802"/>
                  </a:cubicBezTo>
                  <a:cubicBezTo>
                    <a:pt x="1386" y="1150"/>
                    <a:pt x="1104" y="1432"/>
                    <a:pt x="756" y="14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Oval 30">
              <a:extLst>
                <a:ext uri="{FF2B5EF4-FFF2-40B4-BE49-F238E27FC236}">
                  <a16:creationId xmlns:a16="http://schemas.microsoft.com/office/drawing/2014/main" id="{F1A54048-EA70-48B9-90A1-FF04F92EB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7" y="2109"/>
              <a:ext cx="368" cy="3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Oval 31">
              <a:extLst>
                <a:ext uri="{FF2B5EF4-FFF2-40B4-BE49-F238E27FC236}">
                  <a16:creationId xmlns:a16="http://schemas.microsoft.com/office/drawing/2014/main" id="{14C5D98E-FBF8-42C7-AF85-024257B67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55" y="2781"/>
              <a:ext cx="324" cy="3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Oval 32">
              <a:extLst>
                <a:ext uri="{FF2B5EF4-FFF2-40B4-BE49-F238E27FC236}">
                  <a16:creationId xmlns:a16="http://schemas.microsoft.com/office/drawing/2014/main" id="{B594E759-531A-4644-B0BB-A7A5882EB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26" y="2676"/>
              <a:ext cx="342" cy="3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val 33">
              <a:extLst>
                <a:ext uri="{FF2B5EF4-FFF2-40B4-BE49-F238E27FC236}">
                  <a16:creationId xmlns:a16="http://schemas.microsoft.com/office/drawing/2014/main" id="{683D7FBC-EB72-4221-A347-E4A4C0521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26" y="1474"/>
              <a:ext cx="405" cy="4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Oval 34">
              <a:extLst>
                <a:ext uri="{FF2B5EF4-FFF2-40B4-BE49-F238E27FC236}">
                  <a16:creationId xmlns:a16="http://schemas.microsoft.com/office/drawing/2014/main" id="{2E44113A-4309-49E3-A2FE-A1EE58E62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0" y="1417"/>
              <a:ext cx="400" cy="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35">
              <a:extLst>
                <a:ext uri="{FF2B5EF4-FFF2-40B4-BE49-F238E27FC236}">
                  <a16:creationId xmlns:a16="http://schemas.microsoft.com/office/drawing/2014/main" id="{0716C7EF-B81D-4E5D-8A57-D02CC88E0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7" y="2002"/>
              <a:ext cx="440" cy="440"/>
            </a:xfrm>
            <a:custGeom>
              <a:avLst/>
              <a:gdLst>
                <a:gd name="T0" fmla="*/ 244 w 244"/>
                <a:gd name="T1" fmla="*/ 122 h 244"/>
                <a:gd name="T2" fmla="*/ 122 w 244"/>
                <a:gd name="T3" fmla="*/ 244 h 244"/>
                <a:gd name="T4" fmla="*/ 0 w 244"/>
                <a:gd name="T5" fmla="*/ 122 h 244"/>
                <a:gd name="T6" fmla="*/ 122 w 244"/>
                <a:gd name="T7" fmla="*/ 0 h 244"/>
                <a:gd name="T8" fmla="*/ 244 w 244"/>
                <a:gd name="T9" fmla="*/ 122 h 244"/>
                <a:gd name="T10" fmla="*/ 244 w 244"/>
                <a:gd name="T11" fmla="*/ 12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" h="244">
                  <a:moveTo>
                    <a:pt x="244" y="122"/>
                  </a:moveTo>
                  <a:cubicBezTo>
                    <a:pt x="244" y="190"/>
                    <a:pt x="190" y="244"/>
                    <a:pt x="122" y="244"/>
                  </a:cubicBezTo>
                  <a:cubicBezTo>
                    <a:pt x="55" y="244"/>
                    <a:pt x="0" y="190"/>
                    <a:pt x="0" y="122"/>
                  </a:cubicBezTo>
                  <a:cubicBezTo>
                    <a:pt x="0" y="55"/>
                    <a:pt x="55" y="0"/>
                    <a:pt x="122" y="0"/>
                  </a:cubicBezTo>
                  <a:cubicBezTo>
                    <a:pt x="190" y="0"/>
                    <a:pt x="244" y="55"/>
                    <a:pt x="244" y="122"/>
                  </a:cubicBezTo>
                  <a:cubicBezTo>
                    <a:pt x="244" y="122"/>
                    <a:pt x="244" y="122"/>
                    <a:pt x="244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Oval 9"/>
          <p:cNvSpPr/>
          <p:nvPr/>
        </p:nvSpPr>
        <p:spPr>
          <a:xfrm>
            <a:off x="357161" y="3851007"/>
            <a:ext cx="1345516" cy="1345516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60960" tIns="0" rIns="60960" bIns="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400" kern="1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Covid 19 </a:t>
            </a:r>
            <a:endParaRPr lang="en-US" sz="1400" kern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1" name="Freeform 13">
            <a:extLst>
              <a:ext uri="{FF2B5EF4-FFF2-40B4-BE49-F238E27FC236}">
                <a16:creationId xmlns:a16="http://schemas.microsoft.com/office/drawing/2014/main" id="{490D555E-1C95-49E4-B3EF-8863F39299FB}"/>
              </a:ext>
            </a:extLst>
          </p:cNvPr>
          <p:cNvSpPr/>
          <p:nvPr/>
        </p:nvSpPr>
        <p:spPr>
          <a:xfrm>
            <a:off x="9745734" y="2081351"/>
            <a:ext cx="1345516" cy="1345516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60960" tIns="0" rIns="60960" bIns="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E" sz="1400" kern="1200" dirty="0">
                <a:solidFill>
                  <a:schemeClr val="tx1"/>
                </a:solidFill>
                <a:latin typeface="+mj-lt"/>
              </a:rPr>
              <a:t>Technological</a:t>
            </a:r>
            <a:br>
              <a:rPr lang="en-IE" sz="1400" kern="1200" dirty="0">
                <a:solidFill>
                  <a:schemeClr val="tx1"/>
                </a:solidFill>
                <a:latin typeface="+mj-lt"/>
              </a:rPr>
            </a:br>
            <a:r>
              <a:rPr lang="en-IE" sz="1400" kern="1200" dirty="0">
                <a:solidFill>
                  <a:schemeClr val="tx1"/>
                </a:solidFill>
                <a:latin typeface="+mj-lt"/>
              </a:rPr>
              <a:t>Disruptio</a:t>
            </a:r>
            <a:r>
              <a:rPr lang="en-IE" sz="1400" dirty="0">
                <a:solidFill>
                  <a:schemeClr val="tx1"/>
                </a:solidFill>
                <a:latin typeface="+mj-lt"/>
              </a:rPr>
              <a:t>n </a:t>
            </a:r>
            <a:endParaRPr lang="en-US" sz="1400" kern="1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026" y="2894690"/>
            <a:ext cx="1030969" cy="1386923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29195699-A69A-42DB-88F7-993DB6CEAECA}"/>
              </a:ext>
            </a:extLst>
          </p:cNvPr>
          <p:cNvSpPr/>
          <p:nvPr/>
        </p:nvSpPr>
        <p:spPr>
          <a:xfrm>
            <a:off x="3321144" y="5715098"/>
            <a:ext cx="87972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dirty="0"/>
              <a:t>Develop Customised Leadership Development Supports; designed to  help our clients address and respond to these key challenges </a:t>
            </a:r>
          </a:p>
          <a:p>
            <a:r>
              <a:rPr lang="en-IE" sz="2000" b="1" dirty="0"/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180774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6BA6D36-D7AF-43DD-9A9C-EE2671CC20BF}"/>
              </a:ext>
            </a:extLst>
          </p:cNvPr>
          <p:cNvGraphicFramePr/>
          <p:nvPr>
            <p:extLst/>
          </p:nvPr>
        </p:nvGraphicFramePr>
        <p:xfrm>
          <a:off x="450166" y="940116"/>
          <a:ext cx="10043438" cy="5952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1DDD3351-87E5-4C98-8518-2317A5DB7652}"/>
              </a:ext>
            </a:extLst>
          </p:cNvPr>
          <p:cNvSpPr/>
          <p:nvPr/>
        </p:nvSpPr>
        <p:spPr>
          <a:xfrm>
            <a:off x="323830" y="232229"/>
            <a:ext cx="666240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3000" b="1" dirty="0">
                <a:solidFill>
                  <a:srgbClr val="F16463"/>
                </a:solidFill>
                <a:latin typeface="Arial" charset="0"/>
                <a:cs typeface="Arial" charset="0"/>
                <a:sym typeface="Arial"/>
              </a:rPr>
              <a:t>Leadership Development Supports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FC81C6-F3C4-4160-ADAB-81C26DBD0ED6}"/>
              </a:ext>
            </a:extLst>
          </p:cNvPr>
          <p:cNvSpPr/>
          <p:nvPr/>
        </p:nvSpPr>
        <p:spPr>
          <a:xfrm>
            <a:off x="323830" y="940115"/>
            <a:ext cx="48555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latin typeface="Gill Sans Nova" panose="020B0602020104020203" pitchFamily="34" charset="0"/>
              </a:rPr>
              <a:t>Enterprise Ireland inspire Irish business leaders to have the </a:t>
            </a:r>
            <a:r>
              <a:rPr lang="en-IE" sz="2000" b="1" dirty="0">
                <a:latin typeface="Gill Sans Nova" panose="020B0602020104020203" pitchFamily="34" charset="0"/>
              </a:rPr>
              <a:t>ambition, confidence </a:t>
            </a:r>
            <a:r>
              <a:rPr lang="en-IE" sz="2000" dirty="0">
                <a:latin typeface="Gill Sans Nova" panose="020B0602020104020203" pitchFamily="34" charset="0"/>
              </a:rPr>
              <a:t>and </a:t>
            </a:r>
            <a:r>
              <a:rPr lang="en-IE" sz="2000" b="1" dirty="0">
                <a:latin typeface="Gill Sans Nova" panose="020B0602020104020203" pitchFamily="34" charset="0"/>
              </a:rPr>
              <a:t>ability </a:t>
            </a:r>
            <a:r>
              <a:rPr lang="en-IE" sz="2000" dirty="0">
                <a:latin typeface="Gill Sans Nova" panose="020B0602020104020203" pitchFamily="34" charset="0"/>
              </a:rPr>
              <a:t>to grow their businesses globally, through our suite of tailored programmes, mentor supports and digital learning offers.</a:t>
            </a:r>
          </a:p>
        </p:txBody>
      </p:sp>
    </p:spTree>
    <p:extLst>
      <p:ext uri="{BB962C8B-B14F-4D97-AF65-F5344CB8AC3E}">
        <p14:creationId xmlns:p14="http://schemas.microsoft.com/office/powerpoint/2010/main" val="167002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0312FD-0549-42A7-8310-552003D9583A}"/>
              </a:ext>
            </a:extLst>
          </p:cNvPr>
          <p:cNvSpPr txBox="1">
            <a:spLocks/>
          </p:cNvSpPr>
          <p:nvPr/>
        </p:nvSpPr>
        <p:spPr>
          <a:xfrm>
            <a:off x="219278" y="1276181"/>
            <a:ext cx="5592661" cy="555573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IE" sz="1600" b="1" dirty="0">
                <a:latin typeface="Gill Sans Nova" panose="020B0602020104020203" pitchFamily="34" charset="0"/>
              </a:rPr>
              <a:t>Strategy 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Strategic Business Planning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Clear implementation plan – measurable KPIs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Financed, resourced and communicated across the business 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1600" b="1" dirty="0">
              <a:latin typeface="Gill Sans Nova" panose="020B06020201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E" sz="1600" b="1" dirty="0">
                <a:latin typeface="Gill Sans Nova" panose="020B0602020104020203" pitchFamily="34" charset="0"/>
              </a:rPr>
              <a:t>People and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dirty="0">
                <a:latin typeface="Gill Sans Nova" panose="020B0602020104020203" pitchFamily="34" charset="0"/>
              </a:rPr>
              <a:t>Vision &amp; Values - business results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dirty="0">
                <a:latin typeface="Gill Sans Nova" panose="020B0602020104020203" pitchFamily="34" charset="0"/>
              </a:rPr>
              <a:t>Attracting &amp; Retaining Talent - skills gaps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dirty="0">
                <a:latin typeface="Gill Sans Nova" panose="020B0602020104020203" pitchFamily="34" charset="0"/>
              </a:rPr>
              <a:t>Organisational Structure – capability gaps, succession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1600" dirty="0">
                <a:latin typeface="Gill Sans Nova" panose="020B0602020104020203" pitchFamily="34" charset="0"/>
              </a:rPr>
              <a:t>HR Processes – drive Performance </a:t>
            </a:r>
          </a:p>
          <a:p>
            <a:pPr marL="0" indent="0">
              <a:buNone/>
            </a:pPr>
            <a:endParaRPr lang="en-IE" sz="1600" dirty="0">
              <a:latin typeface="Gill Sans Nova" panose="020B06020201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E" sz="1600" b="1" dirty="0">
                <a:latin typeface="Gill Sans Nova" panose="020B0602020104020203" pitchFamily="34" charset="0"/>
              </a:rPr>
              <a:t>Sales &amp; Marketing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Robust Sales and Marketing strategy to deliver business growth - clear value proposition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Continuous market intelligence gathering – understanding and addressing customer, competitor and market needs 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Lead Generation &amp; Channel Management 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Manage people and financial resources to deliver sales</a:t>
            </a:r>
          </a:p>
          <a:p>
            <a:endParaRPr lang="en-IE" sz="1600" dirty="0">
              <a:latin typeface="Gill Sans Nova" panose="020B0602020104020203" pitchFamily="34" charset="0"/>
            </a:endParaRPr>
          </a:p>
          <a:p>
            <a:pPr marL="0" indent="0">
              <a:buNone/>
            </a:pPr>
            <a:endParaRPr lang="en-IE" sz="1600" b="1" dirty="0">
              <a:solidFill>
                <a:schemeClr val="tx1"/>
              </a:solidFill>
              <a:latin typeface="Gill Sans Nova" panose="020B0602020104020203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BA46A2-23FD-4330-A57B-B942431FFF02}"/>
              </a:ext>
            </a:extLst>
          </p:cNvPr>
          <p:cNvSpPr txBox="1">
            <a:spLocks/>
          </p:cNvSpPr>
          <p:nvPr/>
        </p:nvSpPr>
        <p:spPr>
          <a:xfrm>
            <a:off x="6096000" y="1276181"/>
            <a:ext cx="5592661" cy="591716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 Regular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IE" sz="1600" b="1" dirty="0">
                <a:latin typeface="Gill Sans Nova" panose="020B0602020104020203" pitchFamily="34" charset="0"/>
              </a:rPr>
              <a:t>Finance </a:t>
            </a:r>
          </a:p>
          <a:p>
            <a:pPr lvl="0"/>
            <a:r>
              <a:rPr lang="en-IE" sz="1600" dirty="0">
                <a:latin typeface="Gill Sans Nova" panose="020B0602020104020203" pitchFamily="34" charset="0"/>
              </a:rPr>
              <a:t>Develop, implement and fund their strategic plan</a:t>
            </a:r>
          </a:p>
          <a:p>
            <a:pPr lvl="0"/>
            <a:r>
              <a:rPr lang="en-IE" sz="1600" dirty="0">
                <a:latin typeface="Gill Sans Nova" panose="020B0602020104020203" pitchFamily="34" charset="0"/>
              </a:rPr>
              <a:t>Manage working capital and cashflow management – data to support growth 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Identify and access appropriate sources of funding</a:t>
            </a:r>
          </a:p>
          <a:p>
            <a:pPr marL="0" lvl="0" indent="0">
              <a:lnSpc>
                <a:spcPct val="107000"/>
              </a:lnSpc>
              <a:buNone/>
            </a:pPr>
            <a:endParaRPr lang="en-IE" sz="1600" dirty="0">
              <a:latin typeface="Gill Sans Nova" panose="020B06020201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E" sz="1600" b="1" dirty="0">
                <a:latin typeface="Gill Sans Nova" panose="020B0602020104020203" pitchFamily="34" charset="0"/>
              </a:rPr>
              <a:t>Operations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Develop an agile organisation, practically applying lean, agile and six-sigma practices</a:t>
            </a:r>
          </a:p>
          <a:p>
            <a:pPr lvl="0"/>
            <a:r>
              <a:rPr lang="en-IE" sz="1600" dirty="0">
                <a:latin typeface="Gill Sans Nova" panose="020B0602020104020203" pitchFamily="34" charset="0"/>
              </a:rPr>
              <a:t>Manage global supply chains</a:t>
            </a:r>
          </a:p>
          <a:p>
            <a:pPr lvl="0"/>
            <a:r>
              <a:rPr lang="en-IE" sz="1600" dirty="0">
                <a:latin typeface="Gill Sans Nova" panose="020B0602020104020203" pitchFamily="34" charset="0"/>
              </a:rPr>
              <a:t>Drive operational performance through a focus on productivity measurement and efficiencies 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1600" dirty="0">
              <a:latin typeface="Gill Sans Nova" panose="020B06020201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E" sz="1600" b="1" dirty="0">
                <a:latin typeface="Gill Sans Nova" panose="020B0602020104020203" pitchFamily="34" charset="0"/>
              </a:rPr>
              <a:t>Innovation 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Build innovation leadership, skills and culture</a:t>
            </a:r>
          </a:p>
          <a:p>
            <a:r>
              <a:rPr lang="en-IE" sz="1600" dirty="0">
                <a:latin typeface="Gill Sans Nova" panose="020B0602020104020203" pitchFamily="34" charset="0"/>
              </a:rPr>
              <a:t>Innovating in a Crisis - Identify relevant innovation opportunities to facilitate business growth</a:t>
            </a:r>
          </a:p>
          <a:p>
            <a:pPr lvl="0"/>
            <a:r>
              <a:rPr lang="en-IE" sz="1600" dirty="0">
                <a:latin typeface="Gill Sans Nova" panose="020B0602020104020203" pitchFamily="34" charset="0"/>
              </a:rPr>
              <a:t>Implement a design-driven innovation approach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BF2C95-D01E-4ECD-A4AF-204F8CC30F44}"/>
              </a:ext>
            </a:extLst>
          </p:cNvPr>
          <p:cNvSpPr/>
          <p:nvPr/>
        </p:nvSpPr>
        <p:spPr>
          <a:xfrm>
            <a:off x="206578" y="234434"/>
            <a:ext cx="86453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3000" b="1" dirty="0">
                <a:solidFill>
                  <a:srgbClr val="F16463"/>
                </a:solidFill>
                <a:latin typeface="Arial" charset="0"/>
                <a:cs typeface="Arial" charset="0"/>
              </a:rPr>
              <a:t>Critical development needs help our clients grow their exports </a:t>
            </a:r>
          </a:p>
        </p:txBody>
      </p:sp>
    </p:spTree>
    <p:extLst>
      <p:ext uri="{BB962C8B-B14F-4D97-AF65-F5344CB8AC3E}">
        <p14:creationId xmlns:p14="http://schemas.microsoft.com/office/powerpoint/2010/main" val="388647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Microsoft Office PowerPoint</Application>
  <PresentationFormat>Widescreen</PresentationFormat>
  <Paragraphs>154</Paragraphs>
  <Slides>10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ＭＳ Ｐゴシック</vt:lpstr>
      <vt:lpstr>Arial</vt:lpstr>
      <vt:lpstr>Arial Regular</vt:lpstr>
      <vt:lpstr>Calibri</vt:lpstr>
      <vt:lpstr>Calibri Light</vt:lpstr>
      <vt:lpstr>Gill Sans Nova</vt:lpstr>
      <vt:lpstr>Helvetica</vt:lpstr>
      <vt:lpstr>Osaka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Challenges 2020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Niall O'Donnellan ...</dc:creator>
  <cp:lastModifiedBy>Niall O'Donnellan ...</cp:lastModifiedBy>
  <cp:revision>1</cp:revision>
  <dcterms:created xsi:type="dcterms:W3CDTF">2020-11-24T11:04:59Z</dcterms:created>
  <dcterms:modified xsi:type="dcterms:W3CDTF">2020-11-24T11:05:32Z</dcterms:modified>
</cp:coreProperties>
</file>