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5.xml" ContentType="application/vnd.openxmlformats-officedocument.themeOverr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6.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7.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8.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9.xml" ContentType="application/vnd.openxmlformats-officedocument.themeOverride+xml"/>
  <Override PartName="/ppt/theme/themeOverride10.xml" ContentType="application/vnd.openxmlformats-officedocument.themeOverr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1.xml" ContentType="application/vnd.openxmlformats-officedocument.themeOverride+xml"/>
  <Override PartName="/ppt/notesSlides/notesSlide17.xml" ContentType="application/vnd.openxmlformats-officedocument.presentationml.notesSlide+xml"/>
  <Override PartName="/ppt/theme/themeOverride1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321" r:id="rId4"/>
    <p:sldId id="322" r:id="rId5"/>
    <p:sldId id="323" r:id="rId6"/>
    <p:sldId id="324" r:id="rId7"/>
    <p:sldId id="325" r:id="rId8"/>
    <p:sldId id="326" r:id="rId9"/>
    <p:sldId id="327" r:id="rId10"/>
    <p:sldId id="328" r:id="rId11"/>
    <p:sldId id="329" r:id="rId12"/>
    <p:sldId id="330" r:id="rId13"/>
    <p:sldId id="331" r:id="rId14"/>
    <p:sldId id="332" r:id="rId15"/>
    <p:sldId id="333" r:id="rId16"/>
    <p:sldId id="334" r:id="rId17"/>
    <p:sldId id="1220" r:id="rId18"/>
    <p:sldId id="336" r:id="rId19"/>
    <p:sldId id="352" r:id="rId20"/>
    <p:sldId id="353" r:id="rId21"/>
    <p:sldId id="358" r:id="rId22"/>
    <p:sldId id="359" r:id="rId23"/>
    <p:sldId id="360" r:id="rId24"/>
    <p:sldId id="362" r:id="rId25"/>
    <p:sldId id="364" r:id="rId26"/>
    <p:sldId id="533" r:id="rId27"/>
    <p:sldId id="121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5"/>
    <p:restoredTop sz="96303"/>
  </p:normalViewPr>
  <p:slideViewPr>
    <p:cSldViewPr snapToGrid="0" snapToObjects="1">
      <p:cViewPr varScale="1">
        <p:scale>
          <a:sx n="69" d="100"/>
          <a:sy n="69" d="100"/>
        </p:scale>
        <p:origin x="7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67DDD6-D86A-BA43-9D82-F52977349892}" type="doc">
      <dgm:prSet loTypeId="urn:microsoft.com/office/officeart/2005/8/layout/cycle2" loCatId="" qsTypeId="urn:microsoft.com/office/officeart/2005/8/quickstyle/simple5" qsCatId="simple" csTypeId="urn:microsoft.com/office/officeart/2005/8/colors/accent1_2" csCatId="accent1" phldr="1"/>
      <dgm:spPr/>
      <dgm:t>
        <a:bodyPr/>
        <a:lstStyle/>
        <a:p>
          <a:endParaRPr lang="en-US"/>
        </a:p>
      </dgm:t>
    </dgm:pt>
    <dgm:pt modelId="{53998388-AC40-B84C-A2F3-F206F404620B}">
      <dgm:prSet phldrT="[Text]"/>
      <dgm:spPr/>
      <dgm:t>
        <a:bodyPr/>
        <a:lstStyle/>
        <a:p>
          <a:r>
            <a:rPr lang="en-US" dirty="0"/>
            <a:t> Experience as a Leader or Follower</a:t>
          </a:r>
        </a:p>
      </dgm:t>
    </dgm:pt>
    <dgm:pt modelId="{E21779ED-D519-F344-9F68-D70F7DAA31CB}" type="parTrans" cxnId="{7DD99E8A-9E92-BF47-9424-6A58BF438BCF}">
      <dgm:prSet/>
      <dgm:spPr/>
      <dgm:t>
        <a:bodyPr/>
        <a:lstStyle/>
        <a:p>
          <a:endParaRPr lang="en-US"/>
        </a:p>
      </dgm:t>
    </dgm:pt>
    <dgm:pt modelId="{3FDED296-A163-4E46-AFF6-EFCBF511A9AE}" type="sibTrans" cxnId="{7DD99E8A-9E92-BF47-9424-6A58BF438BCF}">
      <dgm:prSet/>
      <dgm:spPr/>
      <dgm:t>
        <a:bodyPr/>
        <a:lstStyle/>
        <a:p>
          <a:endParaRPr lang="en-US"/>
        </a:p>
      </dgm:t>
    </dgm:pt>
    <dgm:pt modelId="{E84660AE-83E1-8347-86F0-63D6E6271209}">
      <dgm:prSet phldrT="[Text]"/>
      <dgm:spPr/>
      <dgm:t>
        <a:bodyPr/>
        <a:lstStyle/>
        <a:p>
          <a:r>
            <a:rPr lang="en-US" dirty="0"/>
            <a:t>Critical Reflection</a:t>
          </a:r>
        </a:p>
      </dgm:t>
    </dgm:pt>
    <dgm:pt modelId="{25BA0507-079C-2542-A67E-159821395426}" type="parTrans" cxnId="{FDA13836-BF44-3342-A566-C9EA5B8C97C7}">
      <dgm:prSet/>
      <dgm:spPr/>
      <dgm:t>
        <a:bodyPr/>
        <a:lstStyle/>
        <a:p>
          <a:endParaRPr lang="en-US"/>
        </a:p>
      </dgm:t>
    </dgm:pt>
    <dgm:pt modelId="{B5AC658A-E4A4-6D4F-BF68-16AC8A5CA80B}" type="sibTrans" cxnId="{FDA13836-BF44-3342-A566-C9EA5B8C97C7}">
      <dgm:prSet/>
      <dgm:spPr/>
      <dgm:t>
        <a:bodyPr/>
        <a:lstStyle/>
        <a:p>
          <a:endParaRPr lang="en-US"/>
        </a:p>
      </dgm:t>
    </dgm:pt>
    <dgm:pt modelId="{0CF77B26-AECB-6540-BFFA-BE2C4F3989C5}">
      <dgm:prSet phldrT="[Text]"/>
      <dgm:spPr/>
      <dgm:t>
        <a:bodyPr/>
        <a:lstStyle/>
        <a:p>
          <a:r>
            <a:rPr lang="en-US"/>
            <a:t>Experiential Abstraction</a:t>
          </a:r>
        </a:p>
      </dgm:t>
    </dgm:pt>
    <dgm:pt modelId="{2507FF4C-6596-424A-B829-44EF68DC1F11}" type="parTrans" cxnId="{D2AD4133-CC5E-6040-BEA3-FC930DCDC378}">
      <dgm:prSet/>
      <dgm:spPr/>
      <dgm:t>
        <a:bodyPr/>
        <a:lstStyle/>
        <a:p>
          <a:endParaRPr lang="en-US"/>
        </a:p>
      </dgm:t>
    </dgm:pt>
    <dgm:pt modelId="{FB0BBE2E-162B-6B44-9D87-46C6ACFEA878}" type="sibTrans" cxnId="{D2AD4133-CC5E-6040-BEA3-FC930DCDC378}">
      <dgm:prSet/>
      <dgm:spPr/>
      <dgm:t>
        <a:bodyPr/>
        <a:lstStyle/>
        <a:p>
          <a:endParaRPr lang="en-US"/>
        </a:p>
      </dgm:t>
    </dgm:pt>
    <dgm:pt modelId="{E99E4974-F95D-B94B-9D7D-9FDF009AF778}">
      <dgm:prSet phldrT="[Text]"/>
      <dgm:spPr/>
      <dgm:t>
        <a:bodyPr/>
        <a:lstStyle/>
        <a:p>
          <a:r>
            <a:rPr lang="en-US" dirty="0" err="1"/>
            <a:t>Metacognitve</a:t>
          </a:r>
          <a:r>
            <a:rPr lang="en-US" dirty="0"/>
            <a:t> Discovery and Exploration</a:t>
          </a:r>
        </a:p>
      </dgm:t>
    </dgm:pt>
    <dgm:pt modelId="{1E04F87E-E308-D34C-AE5E-862F384C9E20}" type="parTrans" cxnId="{B540D3E8-6F3B-AB4C-B67C-17DD319FA798}">
      <dgm:prSet/>
      <dgm:spPr/>
      <dgm:t>
        <a:bodyPr/>
        <a:lstStyle/>
        <a:p>
          <a:endParaRPr lang="en-US"/>
        </a:p>
      </dgm:t>
    </dgm:pt>
    <dgm:pt modelId="{FC749A83-BCE4-0B41-9F4C-4E27B7D5B247}" type="sibTrans" cxnId="{B540D3E8-6F3B-AB4C-B67C-17DD319FA798}">
      <dgm:prSet/>
      <dgm:spPr/>
      <dgm:t>
        <a:bodyPr/>
        <a:lstStyle/>
        <a:p>
          <a:endParaRPr lang="en-US"/>
        </a:p>
      </dgm:t>
    </dgm:pt>
    <dgm:pt modelId="{0677E94A-559F-804B-A3A1-D8A83DCD8675}" type="pres">
      <dgm:prSet presAssocID="{D967DDD6-D86A-BA43-9D82-F52977349892}" presName="cycle" presStyleCnt="0">
        <dgm:presLayoutVars>
          <dgm:dir/>
          <dgm:resizeHandles val="exact"/>
        </dgm:presLayoutVars>
      </dgm:prSet>
      <dgm:spPr/>
      <dgm:t>
        <a:bodyPr/>
        <a:lstStyle/>
        <a:p>
          <a:endParaRPr lang="en-US"/>
        </a:p>
      </dgm:t>
    </dgm:pt>
    <dgm:pt modelId="{609725F0-70B1-1342-AAF1-F68598346D26}" type="pres">
      <dgm:prSet presAssocID="{53998388-AC40-B84C-A2F3-F206F404620B}" presName="node" presStyleLbl="node1" presStyleIdx="0" presStyleCnt="4">
        <dgm:presLayoutVars>
          <dgm:bulletEnabled val="1"/>
        </dgm:presLayoutVars>
      </dgm:prSet>
      <dgm:spPr/>
      <dgm:t>
        <a:bodyPr/>
        <a:lstStyle/>
        <a:p>
          <a:endParaRPr lang="en-US"/>
        </a:p>
      </dgm:t>
    </dgm:pt>
    <dgm:pt modelId="{44BF99C0-4930-B444-A652-5BCC24369027}" type="pres">
      <dgm:prSet presAssocID="{3FDED296-A163-4E46-AFF6-EFCBF511A9AE}" presName="sibTrans" presStyleLbl="sibTrans2D1" presStyleIdx="0" presStyleCnt="4"/>
      <dgm:spPr/>
      <dgm:t>
        <a:bodyPr/>
        <a:lstStyle/>
        <a:p>
          <a:endParaRPr lang="en-US"/>
        </a:p>
      </dgm:t>
    </dgm:pt>
    <dgm:pt modelId="{D960F647-F6D1-A249-9787-1D0660AD78E6}" type="pres">
      <dgm:prSet presAssocID="{3FDED296-A163-4E46-AFF6-EFCBF511A9AE}" presName="connectorText" presStyleLbl="sibTrans2D1" presStyleIdx="0" presStyleCnt="4"/>
      <dgm:spPr/>
      <dgm:t>
        <a:bodyPr/>
        <a:lstStyle/>
        <a:p>
          <a:endParaRPr lang="en-US"/>
        </a:p>
      </dgm:t>
    </dgm:pt>
    <dgm:pt modelId="{6854E8B9-B6E2-BB48-982F-9D05742EB56A}" type="pres">
      <dgm:prSet presAssocID="{E84660AE-83E1-8347-86F0-63D6E6271209}" presName="node" presStyleLbl="node1" presStyleIdx="1" presStyleCnt="4">
        <dgm:presLayoutVars>
          <dgm:bulletEnabled val="1"/>
        </dgm:presLayoutVars>
      </dgm:prSet>
      <dgm:spPr/>
      <dgm:t>
        <a:bodyPr/>
        <a:lstStyle/>
        <a:p>
          <a:endParaRPr lang="en-US"/>
        </a:p>
      </dgm:t>
    </dgm:pt>
    <dgm:pt modelId="{0B3FF2A3-8477-F146-8398-9C4050EA113B}" type="pres">
      <dgm:prSet presAssocID="{B5AC658A-E4A4-6D4F-BF68-16AC8A5CA80B}" presName="sibTrans" presStyleLbl="sibTrans2D1" presStyleIdx="1" presStyleCnt="4"/>
      <dgm:spPr/>
      <dgm:t>
        <a:bodyPr/>
        <a:lstStyle/>
        <a:p>
          <a:endParaRPr lang="en-US"/>
        </a:p>
      </dgm:t>
    </dgm:pt>
    <dgm:pt modelId="{53B6AA9F-1275-1747-AF87-2FACB52A49BA}" type="pres">
      <dgm:prSet presAssocID="{B5AC658A-E4A4-6D4F-BF68-16AC8A5CA80B}" presName="connectorText" presStyleLbl="sibTrans2D1" presStyleIdx="1" presStyleCnt="4"/>
      <dgm:spPr/>
      <dgm:t>
        <a:bodyPr/>
        <a:lstStyle/>
        <a:p>
          <a:endParaRPr lang="en-US"/>
        </a:p>
      </dgm:t>
    </dgm:pt>
    <dgm:pt modelId="{3BB7BDB5-B2F9-134A-B702-6F6EAC3CCB81}" type="pres">
      <dgm:prSet presAssocID="{0CF77B26-AECB-6540-BFFA-BE2C4F3989C5}" presName="node" presStyleLbl="node1" presStyleIdx="2" presStyleCnt="4">
        <dgm:presLayoutVars>
          <dgm:bulletEnabled val="1"/>
        </dgm:presLayoutVars>
      </dgm:prSet>
      <dgm:spPr/>
      <dgm:t>
        <a:bodyPr/>
        <a:lstStyle/>
        <a:p>
          <a:endParaRPr lang="en-US"/>
        </a:p>
      </dgm:t>
    </dgm:pt>
    <dgm:pt modelId="{CA0A24EE-39A1-B541-AE02-45E7CED6C612}" type="pres">
      <dgm:prSet presAssocID="{FB0BBE2E-162B-6B44-9D87-46C6ACFEA878}" presName="sibTrans" presStyleLbl="sibTrans2D1" presStyleIdx="2" presStyleCnt="4"/>
      <dgm:spPr/>
      <dgm:t>
        <a:bodyPr/>
        <a:lstStyle/>
        <a:p>
          <a:endParaRPr lang="en-US"/>
        </a:p>
      </dgm:t>
    </dgm:pt>
    <dgm:pt modelId="{28875967-9532-A340-99F7-21233580B5E4}" type="pres">
      <dgm:prSet presAssocID="{FB0BBE2E-162B-6B44-9D87-46C6ACFEA878}" presName="connectorText" presStyleLbl="sibTrans2D1" presStyleIdx="2" presStyleCnt="4"/>
      <dgm:spPr/>
      <dgm:t>
        <a:bodyPr/>
        <a:lstStyle/>
        <a:p>
          <a:endParaRPr lang="en-US"/>
        </a:p>
      </dgm:t>
    </dgm:pt>
    <dgm:pt modelId="{3669E015-2227-4B48-8675-5BA5D088FFAE}" type="pres">
      <dgm:prSet presAssocID="{E99E4974-F95D-B94B-9D7D-9FDF009AF778}" presName="node" presStyleLbl="node1" presStyleIdx="3" presStyleCnt="4">
        <dgm:presLayoutVars>
          <dgm:bulletEnabled val="1"/>
        </dgm:presLayoutVars>
      </dgm:prSet>
      <dgm:spPr/>
      <dgm:t>
        <a:bodyPr/>
        <a:lstStyle/>
        <a:p>
          <a:endParaRPr lang="en-US"/>
        </a:p>
      </dgm:t>
    </dgm:pt>
    <dgm:pt modelId="{C0789928-BE06-BC41-8699-048DA4956BB6}" type="pres">
      <dgm:prSet presAssocID="{FC749A83-BCE4-0B41-9F4C-4E27B7D5B247}" presName="sibTrans" presStyleLbl="sibTrans2D1" presStyleIdx="3" presStyleCnt="4"/>
      <dgm:spPr/>
      <dgm:t>
        <a:bodyPr/>
        <a:lstStyle/>
        <a:p>
          <a:endParaRPr lang="en-US"/>
        </a:p>
      </dgm:t>
    </dgm:pt>
    <dgm:pt modelId="{033A640D-AF18-7941-809B-142D59234A74}" type="pres">
      <dgm:prSet presAssocID="{FC749A83-BCE4-0B41-9F4C-4E27B7D5B247}" presName="connectorText" presStyleLbl="sibTrans2D1" presStyleIdx="3" presStyleCnt="4"/>
      <dgm:spPr/>
      <dgm:t>
        <a:bodyPr/>
        <a:lstStyle/>
        <a:p>
          <a:endParaRPr lang="en-US"/>
        </a:p>
      </dgm:t>
    </dgm:pt>
  </dgm:ptLst>
  <dgm:cxnLst>
    <dgm:cxn modelId="{1DAB0A84-6C4A-0241-9F34-BC7D64F85258}" type="presOf" srcId="{B5AC658A-E4A4-6D4F-BF68-16AC8A5CA80B}" destId="{0B3FF2A3-8477-F146-8398-9C4050EA113B}" srcOrd="0" destOrd="0" presId="urn:microsoft.com/office/officeart/2005/8/layout/cycle2"/>
    <dgm:cxn modelId="{D5C5A7E0-B472-4344-8452-E322410AD7DA}" type="presOf" srcId="{3FDED296-A163-4E46-AFF6-EFCBF511A9AE}" destId="{44BF99C0-4930-B444-A652-5BCC24369027}" srcOrd="0" destOrd="0" presId="urn:microsoft.com/office/officeart/2005/8/layout/cycle2"/>
    <dgm:cxn modelId="{1167D6A0-2887-1B44-A742-12BB67D0CB12}" type="presOf" srcId="{3FDED296-A163-4E46-AFF6-EFCBF511A9AE}" destId="{D960F647-F6D1-A249-9787-1D0660AD78E6}" srcOrd="1" destOrd="0" presId="urn:microsoft.com/office/officeart/2005/8/layout/cycle2"/>
    <dgm:cxn modelId="{D2AD4133-CC5E-6040-BEA3-FC930DCDC378}" srcId="{D967DDD6-D86A-BA43-9D82-F52977349892}" destId="{0CF77B26-AECB-6540-BFFA-BE2C4F3989C5}" srcOrd="2" destOrd="0" parTransId="{2507FF4C-6596-424A-B829-44EF68DC1F11}" sibTransId="{FB0BBE2E-162B-6B44-9D87-46C6ACFEA878}"/>
    <dgm:cxn modelId="{C1E8B5DC-DEBA-AA4F-9FC4-878C0799C1B8}" type="presOf" srcId="{53998388-AC40-B84C-A2F3-F206F404620B}" destId="{609725F0-70B1-1342-AAF1-F68598346D26}" srcOrd="0" destOrd="0" presId="urn:microsoft.com/office/officeart/2005/8/layout/cycle2"/>
    <dgm:cxn modelId="{53EF30A9-81D6-AF4A-B95A-2C5D0B1EE2C6}" type="presOf" srcId="{FC749A83-BCE4-0B41-9F4C-4E27B7D5B247}" destId="{C0789928-BE06-BC41-8699-048DA4956BB6}" srcOrd="0" destOrd="0" presId="urn:microsoft.com/office/officeart/2005/8/layout/cycle2"/>
    <dgm:cxn modelId="{40230A9E-6FFC-B240-AFF8-676A178F9945}" type="presOf" srcId="{FC749A83-BCE4-0B41-9F4C-4E27B7D5B247}" destId="{033A640D-AF18-7941-809B-142D59234A74}" srcOrd="1" destOrd="0" presId="urn:microsoft.com/office/officeart/2005/8/layout/cycle2"/>
    <dgm:cxn modelId="{FDA13836-BF44-3342-A566-C9EA5B8C97C7}" srcId="{D967DDD6-D86A-BA43-9D82-F52977349892}" destId="{E84660AE-83E1-8347-86F0-63D6E6271209}" srcOrd="1" destOrd="0" parTransId="{25BA0507-079C-2542-A67E-159821395426}" sibTransId="{B5AC658A-E4A4-6D4F-BF68-16AC8A5CA80B}"/>
    <dgm:cxn modelId="{CB728DB9-E9DB-3444-A1BC-3301DCB963F8}" type="presOf" srcId="{FB0BBE2E-162B-6B44-9D87-46C6ACFEA878}" destId="{28875967-9532-A340-99F7-21233580B5E4}" srcOrd="1" destOrd="0" presId="urn:microsoft.com/office/officeart/2005/8/layout/cycle2"/>
    <dgm:cxn modelId="{57486145-46CA-024F-9F28-F35EAF21445E}" type="presOf" srcId="{E84660AE-83E1-8347-86F0-63D6E6271209}" destId="{6854E8B9-B6E2-BB48-982F-9D05742EB56A}" srcOrd="0" destOrd="0" presId="urn:microsoft.com/office/officeart/2005/8/layout/cycle2"/>
    <dgm:cxn modelId="{E3408737-FEEC-834A-9E1C-2247F1CFD20A}" type="presOf" srcId="{B5AC658A-E4A4-6D4F-BF68-16AC8A5CA80B}" destId="{53B6AA9F-1275-1747-AF87-2FACB52A49BA}" srcOrd="1" destOrd="0" presId="urn:microsoft.com/office/officeart/2005/8/layout/cycle2"/>
    <dgm:cxn modelId="{D1E7D150-271F-164C-83FF-9211F5F6D2A9}" type="presOf" srcId="{E99E4974-F95D-B94B-9D7D-9FDF009AF778}" destId="{3669E015-2227-4B48-8675-5BA5D088FFAE}" srcOrd="0" destOrd="0" presId="urn:microsoft.com/office/officeart/2005/8/layout/cycle2"/>
    <dgm:cxn modelId="{529E37D2-55D6-2343-BB49-B1083F43AD99}" type="presOf" srcId="{0CF77B26-AECB-6540-BFFA-BE2C4F3989C5}" destId="{3BB7BDB5-B2F9-134A-B702-6F6EAC3CCB81}" srcOrd="0" destOrd="0" presId="urn:microsoft.com/office/officeart/2005/8/layout/cycle2"/>
    <dgm:cxn modelId="{7DD99E8A-9E92-BF47-9424-6A58BF438BCF}" srcId="{D967DDD6-D86A-BA43-9D82-F52977349892}" destId="{53998388-AC40-B84C-A2F3-F206F404620B}" srcOrd="0" destOrd="0" parTransId="{E21779ED-D519-F344-9F68-D70F7DAA31CB}" sibTransId="{3FDED296-A163-4E46-AFF6-EFCBF511A9AE}"/>
    <dgm:cxn modelId="{568226ED-DA1C-B64A-8F9A-0EDB7EFC65F2}" type="presOf" srcId="{FB0BBE2E-162B-6B44-9D87-46C6ACFEA878}" destId="{CA0A24EE-39A1-B541-AE02-45E7CED6C612}" srcOrd="0" destOrd="0" presId="urn:microsoft.com/office/officeart/2005/8/layout/cycle2"/>
    <dgm:cxn modelId="{B540D3E8-6F3B-AB4C-B67C-17DD319FA798}" srcId="{D967DDD6-D86A-BA43-9D82-F52977349892}" destId="{E99E4974-F95D-B94B-9D7D-9FDF009AF778}" srcOrd="3" destOrd="0" parTransId="{1E04F87E-E308-D34C-AE5E-862F384C9E20}" sibTransId="{FC749A83-BCE4-0B41-9F4C-4E27B7D5B247}"/>
    <dgm:cxn modelId="{C36530D9-844F-394D-B342-D49B032BC431}" type="presOf" srcId="{D967DDD6-D86A-BA43-9D82-F52977349892}" destId="{0677E94A-559F-804B-A3A1-D8A83DCD8675}" srcOrd="0" destOrd="0" presId="urn:microsoft.com/office/officeart/2005/8/layout/cycle2"/>
    <dgm:cxn modelId="{F290390C-DD21-F441-B08F-A259E222F277}" type="presParOf" srcId="{0677E94A-559F-804B-A3A1-D8A83DCD8675}" destId="{609725F0-70B1-1342-AAF1-F68598346D26}" srcOrd="0" destOrd="0" presId="urn:microsoft.com/office/officeart/2005/8/layout/cycle2"/>
    <dgm:cxn modelId="{A401188D-D480-844E-870B-4AB0781C3136}" type="presParOf" srcId="{0677E94A-559F-804B-A3A1-D8A83DCD8675}" destId="{44BF99C0-4930-B444-A652-5BCC24369027}" srcOrd="1" destOrd="0" presId="urn:microsoft.com/office/officeart/2005/8/layout/cycle2"/>
    <dgm:cxn modelId="{E21C22B1-D6C0-2745-9080-F84A78E830C2}" type="presParOf" srcId="{44BF99C0-4930-B444-A652-5BCC24369027}" destId="{D960F647-F6D1-A249-9787-1D0660AD78E6}" srcOrd="0" destOrd="0" presId="urn:microsoft.com/office/officeart/2005/8/layout/cycle2"/>
    <dgm:cxn modelId="{407CBB0D-C081-B74E-B891-76BE666F6EAA}" type="presParOf" srcId="{0677E94A-559F-804B-A3A1-D8A83DCD8675}" destId="{6854E8B9-B6E2-BB48-982F-9D05742EB56A}" srcOrd="2" destOrd="0" presId="urn:microsoft.com/office/officeart/2005/8/layout/cycle2"/>
    <dgm:cxn modelId="{6D488DA7-FD6A-DE4F-B3D8-89AE4B48C1AF}" type="presParOf" srcId="{0677E94A-559F-804B-A3A1-D8A83DCD8675}" destId="{0B3FF2A3-8477-F146-8398-9C4050EA113B}" srcOrd="3" destOrd="0" presId="urn:microsoft.com/office/officeart/2005/8/layout/cycle2"/>
    <dgm:cxn modelId="{9F8A66AC-DA6E-E74A-A354-0600AF9E5ADD}" type="presParOf" srcId="{0B3FF2A3-8477-F146-8398-9C4050EA113B}" destId="{53B6AA9F-1275-1747-AF87-2FACB52A49BA}" srcOrd="0" destOrd="0" presId="urn:microsoft.com/office/officeart/2005/8/layout/cycle2"/>
    <dgm:cxn modelId="{57AC326E-570D-E242-A52C-19802C9F9BA3}" type="presParOf" srcId="{0677E94A-559F-804B-A3A1-D8A83DCD8675}" destId="{3BB7BDB5-B2F9-134A-B702-6F6EAC3CCB81}" srcOrd="4" destOrd="0" presId="urn:microsoft.com/office/officeart/2005/8/layout/cycle2"/>
    <dgm:cxn modelId="{4D416ECC-3D74-C04E-BB85-04E4F6877577}" type="presParOf" srcId="{0677E94A-559F-804B-A3A1-D8A83DCD8675}" destId="{CA0A24EE-39A1-B541-AE02-45E7CED6C612}" srcOrd="5" destOrd="0" presId="urn:microsoft.com/office/officeart/2005/8/layout/cycle2"/>
    <dgm:cxn modelId="{A80C78CF-5593-4642-BC6B-5FB095AD6EB4}" type="presParOf" srcId="{CA0A24EE-39A1-B541-AE02-45E7CED6C612}" destId="{28875967-9532-A340-99F7-21233580B5E4}" srcOrd="0" destOrd="0" presId="urn:microsoft.com/office/officeart/2005/8/layout/cycle2"/>
    <dgm:cxn modelId="{F4FB775D-B73C-A14F-90A0-2621433F4C73}" type="presParOf" srcId="{0677E94A-559F-804B-A3A1-D8A83DCD8675}" destId="{3669E015-2227-4B48-8675-5BA5D088FFAE}" srcOrd="6" destOrd="0" presId="urn:microsoft.com/office/officeart/2005/8/layout/cycle2"/>
    <dgm:cxn modelId="{A9CBEACA-5026-6849-BB0F-A41303F181DD}" type="presParOf" srcId="{0677E94A-559F-804B-A3A1-D8A83DCD8675}" destId="{C0789928-BE06-BC41-8699-048DA4956BB6}" srcOrd="7" destOrd="0" presId="urn:microsoft.com/office/officeart/2005/8/layout/cycle2"/>
    <dgm:cxn modelId="{F7D74B4F-6F73-A94F-A143-52B4CD4A20E4}" type="presParOf" srcId="{C0789928-BE06-BC41-8699-048DA4956BB6}" destId="{033A640D-AF18-7941-809B-142D59234A74}" srcOrd="0" destOrd="0" presId="urn:microsoft.com/office/officeart/2005/8/layout/cycle2"/>
  </dgm:cxnLst>
  <dgm:bg>
    <a:noFill/>
    <a:effectLst>
      <a:softEdge rad="203200"/>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1A5136-6EE4-4571-B401-0F9E3EB881F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F196CC9-14BE-4CC0-A62B-B59ABCBE60D6}">
      <dgm:prSet/>
      <dgm:spPr/>
      <dgm:t>
        <a:bodyPr/>
        <a:lstStyle/>
        <a:p>
          <a:r>
            <a:rPr lang="en-US" b="1" dirty="0"/>
            <a:t>Stage 1: Experience as a Leadership or Follower </a:t>
          </a:r>
          <a:endParaRPr lang="en-US" dirty="0"/>
        </a:p>
      </dgm:t>
    </dgm:pt>
    <dgm:pt modelId="{49638370-F875-41C6-B17D-435B34D5659D}" type="parTrans" cxnId="{6C1183B0-326A-4E28-A955-1702D52D2B23}">
      <dgm:prSet/>
      <dgm:spPr/>
      <dgm:t>
        <a:bodyPr/>
        <a:lstStyle/>
        <a:p>
          <a:endParaRPr lang="en-US"/>
        </a:p>
      </dgm:t>
    </dgm:pt>
    <dgm:pt modelId="{FED98D1C-C78F-4D9A-B7AF-654D192BC2EB}" type="sibTrans" cxnId="{6C1183B0-326A-4E28-A955-1702D52D2B23}">
      <dgm:prSet/>
      <dgm:spPr/>
      <dgm:t>
        <a:bodyPr/>
        <a:lstStyle/>
        <a:p>
          <a:endParaRPr lang="en-US"/>
        </a:p>
      </dgm:t>
    </dgm:pt>
    <dgm:pt modelId="{59EC587F-B8C5-4825-86D9-9AA8778A0F30}">
      <dgm:prSet/>
      <dgm:spPr/>
      <dgm:t>
        <a:bodyPr/>
        <a:lstStyle/>
        <a:p>
          <a:r>
            <a:rPr lang="en-US"/>
            <a:t>Any experience(s) an individual might have in a leader or follower role. </a:t>
          </a:r>
        </a:p>
      </dgm:t>
    </dgm:pt>
    <dgm:pt modelId="{4919FA9D-6080-44E3-A10A-810009C78561}" type="parTrans" cxnId="{065A2277-284F-4E72-9A23-8B1CAE9C617A}">
      <dgm:prSet/>
      <dgm:spPr/>
      <dgm:t>
        <a:bodyPr/>
        <a:lstStyle/>
        <a:p>
          <a:endParaRPr lang="en-US"/>
        </a:p>
      </dgm:t>
    </dgm:pt>
    <dgm:pt modelId="{BD3D4ACB-17BE-45C1-9793-2F0046052101}" type="sibTrans" cxnId="{065A2277-284F-4E72-9A23-8B1CAE9C617A}">
      <dgm:prSet/>
      <dgm:spPr/>
      <dgm:t>
        <a:bodyPr/>
        <a:lstStyle/>
        <a:p>
          <a:endParaRPr lang="en-US"/>
        </a:p>
      </dgm:t>
    </dgm:pt>
    <dgm:pt modelId="{F1CE8CBC-2957-4BE7-B45E-E1908735A503}">
      <dgm:prSet/>
      <dgm:spPr/>
      <dgm:t>
        <a:bodyPr/>
        <a:lstStyle/>
        <a:p>
          <a:r>
            <a:rPr lang="en-US"/>
            <a:t>Individual does not have to be in a formal leadership role nor an active participant. </a:t>
          </a:r>
        </a:p>
      </dgm:t>
    </dgm:pt>
    <dgm:pt modelId="{B1465AA1-F752-4632-8F30-92BCBAD2B9C8}" type="parTrans" cxnId="{952A2DDE-CA78-41C5-9141-190393D9BA1F}">
      <dgm:prSet/>
      <dgm:spPr/>
      <dgm:t>
        <a:bodyPr/>
        <a:lstStyle/>
        <a:p>
          <a:endParaRPr lang="en-US"/>
        </a:p>
      </dgm:t>
    </dgm:pt>
    <dgm:pt modelId="{A3FDF411-081D-4860-B4E5-8252F54EF828}" type="sibTrans" cxnId="{952A2DDE-CA78-41C5-9141-190393D9BA1F}">
      <dgm:prSet/>
      <dgm:spPr/>
      <dgm:t>
        <a:bodyPr/>
        <a:lstStyle/>
        <a:p>
          <a:endParaRPr lang="en-US"/>
        </a:p>
      </dgm:t>
    </dgm:pt>
    <dgm:pt modelId="{D6EB11F2-5AA5-42A6-911D-C8FD8BC8C226}">
      <dgm:prSet/>
      <dgm:spPr/>
      <dgm:t>
        <a:bodyPr/>
        <a:lstStyle/>
        <a:p>
          <a:r>
            <a:rPr lang="en-US"/>
            <a:t>Most experiences that contribute to leadership learning involve the individual in a follower role (Chaleff, 2009; Kellerman, 2008, 2012). </a:t>
          </a:r>
        </a:p>
      </dgm:t>
    </dgm:pt>
    <dgm:pt modelId="{9BB12E60-4EEE-4D34-9DB6-7B92E42E5258}" type="parTrans" cxnId="{5F97F7C5-3A22-47E9-9A86-8208E98FAEBC}">
      <dgm:prSet/>
      <dgm:spPr/>
      <dgm:t>
        <a:bodyPr/>
        <a:lstStyle/>
        <a:p>
          <a:endParaRPr lang="en-US"/>
        </a:p>
      </dgm:t>
    </dgm:pt>
    <dgm:pt modelId="{844022BC-2A58-4416-8F2E-646497FFF59E}" type="sibTrans" cxnId="{5F97F7C5-3A22-47E9-9A86-8208E98FAEBC}">
      <dgm:prSet/>
      <dgm:spPr/>
      <dgm:t>
        <a:bodyPr/>
        <a:lstStyle/>
        <a:p>
          <a:endParaRPr lang="en-US"/>
        </a:p>
      </dgm:t>
    </dgm:pt>
    <dgm:pt modelId="{722250D8-04DC-094D-81F0-7DF9880C6432}" type="pres">
      <dgm:prSet presAssocID="{191A5136-6EE4-4571-B401-0F9E3EB881FC}" presName="linear" presStyleCnt="0">
        <dgm:presLayoutVars>
          <dgm:animLvl val="lvl"/>
          <dgm:resizeHandles val="exact"/>
        </dgm:presLayoutVars>
      </dgm:prSet>
      <dgm:spPr/>
      <dgm:t>
        <a:bodyPr/>
        <a:lstStyle/>
        <a:p>
          <a:endParaRPr lang="en-US"/>
        </a:p>
      </dgm:t>
    </dgm:pt>
    <dgm:pt modelId="{D33D8537-C92F-D74F-BA59-4CE9EB79DFB5}" type="pres">
      <dgm:prSet presAssocID="{0F196CC9-14BE-4CC0-A62B-B59ABCBE60D6}" presName="parentText" presStyleLbl="node1" presStyleIdx="0" presStyleCnt="1">
        <dgm:presLayoutVars>
          <dgm:chMax val="0"/>
          <dgm:bulletEnabled val="1"/>
        </dgm:presLayoutVars>
      </dgm:prSet>
      <dgm:spPr/>
      <dgm:t>
        <a:bodyPr/>
        <a:lstStyle/>
        <a:p>
          <a:endParaRPr lang="en-US"/>
        </a:p>
      </dgm:t>
    </dgm:pt>
    <dgm:pt modelId="{42701086-9F79-5C44-86A3-46E2AEA9D1AA}" type="pres">
      <dgm:prSet presAssocID="{0F196CC9-14BE-4CC0-A62B-B59ABCBE60D6}" presName="childText" presStyleLbl="revTx" presStyleIdx="0" presStyleCnt="1">
        <dgm:presLayoutVars>
          <dgm:bulletEnabled val="1"/>
        </dgm:presLayoutVars>
      </dgm:prSet>
      <dgm:spPr/>
      <dgm:t>
        <a:bodyPr/>
        <a:lstStyle/>
        <a:p>
          <a:endParaRPr lang="en-US"/>
        </a:p>
      </dgm:t>
    </dgm:pt>
  </dgm:ptLst>
  <dgm:cxnLst>
    <dgm:cxn modelId="{5E0ACA17-73D4-734A-A508-AFFAA0376CF7}" type="presOf" srcId="{191A5136-6EE4-4571-B401-0F9E3EB881FC}" destId="{722250D8-04DC-094D-81F0-7DF9880C6432}" srcOrd="0" destOrd="0" presId="urn:microsoft.com/office/officeart/2005/8/layout/vList2"/>
    <dgm:cxn modelId="{5F97F7C5-3A22-47E9-9A86-8208E98FAEBC}" srcId="{0F196CC9-14BE-4CC0-A62B-B59ABCBE60D6}" destId="{D6EB11F2-5AA5-42A6-911D-C8FD8BC8C226}" srcOrd="2" destOrd="0" parTransId="{9BB12E60-4EEE-4D34-9DB6-7B92E42E5258}" sibTransId="{844022BC-2A58-4416-8F2E-646497FFF59E}"/>
    <dgm:cxn modelId="{065A2277-284F-4E72-9A23-8B1CAE9C617A}" srcId="{0F196CC9-14BE-4CC0-A62B-B59ABCBE60D6}" destId="{59EC587F-B8C5-4825-86D9-9AA8778A0F30}" srcOrd="0" destOrd="0" parTransId="{4919FA9D-6080-44E3-A10A-810009C78561}" sibTransId="{BD3D4ACB-17BE-45C1-9793-2F0046052101}"/>
    <dgm:cxn modelId="{263BC532-353A-B348-86C2-EF909763F488}" type="presOf" srcId="{D6EB11F2-5AA5-42A6-911D-C8FD8BC8C226}" destId="{42701086-9F79-5C44-86A3-46E2AEA9D1AA}" srcOrd="0" destOrd="2" presId="urn:microsoft.com/office/officeart/2005/8/layout/vList2"/>
    <dgm:cxn modelId="{127487B1-ACDC-3643-A190-52A51248393D}" type="presOf" srcId="{0F196CC9-14BE-4CC0-A62B-B59ABCBE60D6}" destId="{D33D8537-C92F-D74F-BA59-4CE9EB79DFB5}" srcOrd="0" destOrd="0" presId="urn:microsoft.com/office/officeart/2005/8/layout/vList2"/>
    <dgm:cxn modelId="{6C1183B0-326A-4E28-A955-1702D52D2B23}" srcId="{191A5136-6EE4-4571-B401-0F9E3EB881FC}" destId="{0F196CC9-14BE-4CC0-A62B-B59ABCBE60D6}" srcOrd="0" destOrd="0" parTransId="{49638370-F875-41C6-B17D-435B34D5659D}" sibTransId="{FED98D1C-C78F-4D9A-B7AF-654D192BC2EB}"/>
    <dgm:cxn modelId="{70207C97-A824-6A44-88A5-37BA864237CE}" type="presOf" srcId="{59EC587F-B8C5-4825-86D9-9AA8778A0F30}" destId="{42701086-9F79-5C44-86A3-46E2AEA9D1AA}" srcOrd="0" destOrd="0" presId="urn:microsoft.com/office/officeart/2005/8/layout/vList2"/>
    <dgm:cxn modelId="{8718B333-9660-F849-8585-7D9A7C9D6A69}" type="presOf" srcId="{F1CE8CBC-2957-4BE7-B45E-E1908735A503}" destId="{42701086-9F79-5C44-86A3-46E2AEA9D1AA}" srcOrd="0" destOrd="1" presId="urn:microsoft.com/office/officeart/2005/8/layout/vList2"/>
    <dgm:cxn modelId="{952A2DDE-CA78-41C5-9141-190393D9BA1F}" srcId="{0F196CC9-14BE-4CC0-A62B-B59ABCBE60D6}" destId="{F1CE8CBC-2957-4BE7-B45E-E1908735A503}" srcOrd="1" destOrd="0" parTransId="{B1465AA1-F752-4632-8F30-92BCBAD2B9C8}" sibTransId="{A3FDF411-081D-4860-B4E5-8252F54EF828}"/>
    <dgm:cxn modelId="{5E07B0FB-897D-4B4D-AFE4-821C8070FA95}" type="presParOf" srcId="{722250D8-04DC-094D-81F0-7DF9880C6432}" destId="{D33D8537-C92F-D74F-BA59-4CE9EB79DFB5}" srcOrd="0" destOrd="0" presId="urn:microsoft.com/office/officeart/2005/8/layout/vList2"/>
    <dgm:cxn modelId="{E5027E0E-78C2-AB4F-B514-22D6F3633682}" type="presParOf" srcId="{722250D8-04DC-094D-81F0-7DF9880C6432}" destId="{42701086-9F79-5C44-86A3-46E2AEA9D1AA}"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67DDD6-D86A-BA43-9D82-F52977349892}" type="doc">
      <dgm:prSet loTypeId="urn:microsoft.com/office/officeart/2005/8/layout/cycle2" loCatId="" qsTypeId="urn:microsoft.com/office/officeart/2005/8/quickstyle/3d2" qsCatId="3D" csTypeId="urn:microsoft.com/office/officeart/2005/8/colors/accent1_2" csCatId="accent1" phldr="1"/>
      <dgm:spPr/>
      <dgm:t>
        <a:bodyPr/>
        <a:lstStyle/>
        <a:p>
          <a:endParaRPr lang="en-US"/>
        </a:p>
      </dgm:t>
    </dgm:pt>
    <dgm:pt modelId="{53998388-AC40-B84C-A2F3-F206F404620B}">
      <dgm:prSet phldrT="[Text]"/>
      <dgm:spPr/>
      <dgm:t>
        <a:bodyPr/>
        <a:lstStyle/>
        <a:p>
          <a:r>
            <a:rPr lang="en-US" dirty="0"/>
            <a:t> Experience as a Leader or Follower</a:t>
          </a:r>
        </a:p>
      </dgm:t>
    </dgm:pt>
    <dgm:pt modelId="{3FDED296-A163-4E46-AFF6-EFCBF511A9AE}" type="sibTrans" cxnId="{7DD99E8A-9E92-BF47-9424-6A58BF438BCF}">
      <dgm:prSet/>
      <dgm:spPr/>
      <dgm:t>
        <a:bodyPr/>
        <a:lstStyle/>
        <a:p>
          <a:endParaRPr lang="en-US"/>
        </a:p>
      </dgm:t>
    </dgm:pt>
    <dgm:pt modelId="{E21779ED-D519-F344-9F68-D70F7DAA31CB}" type="parTrans" cxnId="{7DD99E8A-9E92-BF47-9424-6A58BF438BCF}">
      <dgm:prSet/>
      <dgm:spPr/>
      <dgm:t>
        <a:bodyPr/>
        <a:lstStyle/>
        <a:p>
          <a:endParaRPr lang="en-US"/>
        </a:p>
      </dgm:t>
    </dgm:pt>
    <dgm:pt modelId="{0677E94A-559F-804B-A3A1-D8A83DCD8675}" type="pres">
      <dgm:prSet presAssocID="{D967DDD6-D86A-BA43-9D82-F52977349892}" presName="cycle" presStyleCnt="0">
        <dgm:presLayoutVars>
          <dgm:dir/>
          <dgm:resizeHandles val="exact"/>
        </dgm:presLayoutVars>
      </dgm:prSet>
      <dgm:spPr/>
      <dgm:t>
        <a:bodyPr/>
        <a:lstStyle/>
        <a:p>
          <a:endParaRPr lang="en-US"/>
        </a:p>
      </dgm:t>
    </dgm:pt>
    <dgm:pt modelId="{609725F0-70B1-1342-AAF1-F68598346D26}" type="pres">
      <dgm:prSet presAssocID="{53998388-AC40-B84C-A2F3-F206F404620B}" presName="node" presStyleLbl="node1" presStyleIdx="0" presStyleCnt="1" custScaleX="71995" custScaleY="77054" custRadScaleRad="51842" custRadScaleInc="317">
        <dgm:presLayoutVars>
          <dgm:bulletEnabled val="1"/>
        </dgm:presLayoutVars>
      </dgm:prSet>
      <dgm:spPr/>
      <dgm:t>
        <a:bodyPr/>
        <a:lstStyle/>
        <a:p>
          <a:endParaRPr lang="en-US"/>
        </a:p>
      </dgm:t>
    </dgm:pt>
  </dgm:ptLst>
  <dgm:cxnLst>
    <dgm:cxn modelId="{C36530D9-844F-394D-B342-D49B032BC431}" type="presOf" srcId="{D967DDD6-D86A-BA43-9D82-F52977349892}" destId="{0677E94A-559F-804B-A3A1-D8A83DCD8675}" srcOrd="0" destOrd="0" presId="urn:microsoft.com/office/officeart/2005/8/layout/cycle2"/>
    <dgm:cxn modelId="{C1E8B5DC-DEBA-AA4F-9FC4-878C0799C1B8}" type="presOf" srcId="{53998388-AC40-B84C-A2F3-F206F404620B}" destId="{609725F0-70B1-1342-AAF1-F68598346D26}" srcOrd="0" destOrd="0" presId="urn:microsoft.com/office/officeart/2005/8/layout/cycle2"/>
    <dgm:cxn modelId="{7DD99E8A-9E92-BF47-9424-6A58BF438BCF}" srcId="{D967DDD6-D86A-BA43-9D82-F52977349892}" destId="{53998388-AC40-B84C-A2F3-F206F404620B}" srcOrd="0" destOrd="0" parTransId="{E21779ED-D519-F344-9F68-D70F7DAA31CB}" sibTransId="{3FDED296-A163-4E46-AFF6-EFCBF511A9AE}"/>
    <dgm:cxn modelId="{F290390C-DD21-F441-B08F-A259E222F277}" type="presParOf" srcId="{0677E94A-559F-804B-A3A1-D8A83DCD8675}" destId="{609725F0-70B1-1342-AAF1-F68598346D26}" srcOrd="0" destOrd="0" presId="urn:microsoft.com/office/officeart/2005/8/layout/cycle2"/>
  </dgm:cxnLst>
  <dgm:bg>
    <a:noFill/>
    <a:effectLst>
      <a:softEdge rad="203200"/>
    </a:effectLst>
  </dgm:bg>
  <dgm:whole>
    <a:ln>
      <a:noFill/>
    </a:ln>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67DDD6-D86A-BA43-9D82-F52977349892}" type="doc">
      <dgm:prSet loTypeId="urn:microsoft.com/office/officeart/2005/8/layout/cycle2" loCatId="" qsTypeId="urn:microsoft.com/office/officeart/2005/8/quickstyle/simple5" qsCatId="simple" csTypeId="urn:microsoft.com/office/officeart/2005/8/colors/accent1_2" csCatId="accent1" phldr="1"/>
      <dgm:spPr/>
      <dgm:t>
        <a:bodyPr/>
        <a:lstStyle/>
        <a:p>
          <a:endParaRPr lang="en-US"/>
        </a:p>
      </dgm:t>
    </dgm:pt>
    <dgm:pt modelId="{53998388-AC40-B84C-A2F3-F206F404620B}">
      <dgm:prSet phldrT="[Text]"/>
      <dgm:spPr/>
      <dgm:t>
        <a:bodyPr/>
        <a:lstStyle/>
        <a:p>
          <a:r>
            <a:rPr lang="en-US" dirty="0"/>
            <a:t> Experience as a Leader or Follower</a:t>
          </a:r>
        </a:p>
      </dgm:t>
    </dgm:pt>
    <dgm:pt modelId="{3FDED296-A163-4E46-AFF6-EFCBF511A9AE}" type="sibTrans" cxnId="{7DD99E8A-9E92-BF47-9424-6A58BF438BCF}">
      <dgm:prSet/>
      <dgm:spPr/>
      <dgm:t>
        <a:bodyPr/>
        <a:lstStyle/>
        <a:p>
          <a:endParaRPr lang="en-US"/>
        </a:p>
      </dgm:t>
    </dgm:pt>
    <dgm:pt modelId="{E21779ED-D519-F344-9F68-D70F7DAA31CB}" type="parTrans" cxnId="{7DD99E8A-9E92-BF47-9424-6A58BF438BCF}">
      <dgm:prSet/>
      <dgm:spPr/>
      <dgm:t>
        <a:bodyPr/>
        <a:lstStyle/>
        <a:p>
          <a:endParaRPr lang="en-US"/>
        </a:p>
      </dgm:t>
    </dgm:pt>
    <dgm:pt modelId="{A9E59DBA-0110-B74A-9EC7-0E83D779AC95}">
      <dgm:prSet/>
      <dgm:spPr/>
      <dgm:t>
        <a:bodyPr/>
        <a:lstStyle/>
        <a:p>
          <a:r>
            <a:rPr lang="en-US" dirty="0"/>
            <a:t>Critical Reflection</a:t>
          </a:r>
        </a:p>
      </dgm:t>
    </dgm:pt>
    <dgm:pt modelId="{02DDF421-C5FA-1443-AC39-B5963264F056}" type="parTrans" cxnId="{C26EF136-B6EB-1440-8350-1E0A673B52EA}">
      <dgm:prSet/>
      <dgm:spPr/>
      <dgm:t>
        <a:bodyPr/>
        <a:lstStyle/>
        <a:p>
          <a:endParaRPr lang="en-US"/>
        </a:p>
      </dgm:t>
    </dgm:pt>
    <dgm:pt modelId="{1AAC87C4-C180-7145-8F8A-0C4B0294D7F0}" type="sibTrans" cxnId="{C26EF136-B6EB-1440-8350-1E0A673B52EA}">
      <dgm:prSet/>
      <dgm:spPr/>
      <dgm:t>
        <a:bodyPr/>
        <a:lstStyle/>
        <a:p>
          <a:endParaRPr lang="en-US"/>
        </a:p>
      </dgm:t>
    </dgm:pt>
    <dgm:pt modelId="{0677E94A-559F-804B-A3A1-D8A83DCD8675}" type="pres">
      <dgm:prSet presAssocID="{D967DDD6-D86A-BA43-9D82-F52977349892}" presName="cycle" presStyleCnt="0">
        <dgm:presLayoutVars>
          <dgm:dir/>
          <dgm:resizeHandles val="exact"/>
        </dgm:presLayoutVars>
      </dgm:prSet>
      <dgm:spPr/>
      <dgm:t>
        <a:bodyPr/>
        <a:lstStyle/>
        <a:p>
          <a:endParaRPr lang="en-US"/>
        </a:p>
      </dgm:t>
    </dgm:pt>
    <dgm:pt modelId="{609725F0-70B1-1342-AAF1-F68598346D26}" type="pres">
      <dgm:prSet presAssocID="{53998388-AC40-B84C-A2F3-F206F404620B}" presName="node" presStyleLbl="node1" presStyleIdx="0" presStyleCnt="2">
        <dgm:presLayoutVars>
          <dgm:bulletEnabled val="1"/>
        </dgm:presLayoutVars>
      </dgm:prSet>
      <dgm:spPr/>
      <dgm:t>
        <a:bodyPr/>
        <a:lstStyle/>
        <a:p>
          <a:endParaRPr lang="en-US"/>
        </a:p>
      </dgm:t>
    </dgm:pt>
    <dgm:pt modelId="{DCF2EEB5-02AE-7C4D-8B78-90C67CBF8EE2}" type="pres">
      <dgm:prSet presAssocID="{3FDED296-A163-4E46-AFF6-EFCBF511A9AE}" presName="sibTrans" presStyleLbl="sibTrans2D1" presStyleIdx="0" presStyleCnt="2"/>
      <dgm:spPr/>
      <dgm:t>
        <a:bodyPr/>
        <a:lstStyle/>
        <a:p>
          <a:endParaRPr lang="en-US"/>
        </a:p>
      </dgm:t>
    </dgm:pt>
    <dgm:pt modelId="{789D3D81-2D70-DA47-B321-72D112B8115C}" type="pres">
      <dgm:prSet presAssocID="{3FDED296-A163-4E46-AFF6-EFCBF511A9AE}" presName="connectorText" presStyleLbl="sibTrans2D1" presStyleIdx="0" presStyleCnt="2"/>
      <dgm:spPr/>
      <dgm:t>
        <a:bodyPr/>
        <a:lstStyle/>
        <a:p>
          <a:endParaRPr lang="en-US"/>
        </a:p>
      </dgm:t>
    </dgm:pt>
    <dgm:pt modelId="{5CA50731-2E1C-C44E-9CAB-E7AE6B9512F5}" type="pres">
      <dgm:prSet presAssocID="{A9E59DBA-0110-B74A-9EC7-0E83D779AC95}" presName="node" presStyleLbl="node1" presStyleIdx="1" presStyleCnt="2">
        <dgm:presLayoutVars>
          <dgm:bulletEnabled val="1"/>
        </dgm:presLayoutVars>
      </dgm:prSet>
      <dgm:spPr/>
      <dgm:t>
        <a:bodyPr/>
        <a:lstStyle/>
        <a:p>
          <a:endParaRPr lang="en-US"/>
        </a:p>
      </dgm:t>
    </dgm:pt>
    <dgm:pt modelId="{B68501C7-A296-9F4E-A21D-B2B0103C41A7}" type="pres">
      <dgm:prSet presAssocID="{1AAC87C4-C180-7145-8F8A-0C4B0294D7F0}" presName="sibTrans" presStyleLbl="sibTrans2D1" presStyleIdx="1" presStyleCnt="2" custFlipVert="1" custFlipHor="1" custScaleX="116051" custScaleY="100487"/>
      <dgm:spPr/>
      <dgm:t>
        <a:bodyPr/>
        <a:lstStyle/>
        <a:p>
          <a:endParaRPr lang="en-US"/>
        </a:p>
      </dgm:t>
    </dgm:pt>
    <dgm:pt modelId="{2087C9E1-2A2E-F642-83DC-B309D660B1C0}" type="pres">
      <dgm:prSet presAssocID="{1AAC87C4-C180-7145-8F8A-0C4B0294D7F0}" presName="connectorText" presStyleLbl="sibTrans2D1" presStyleIdx="1" presStyleCnt="2"/>
      <dgm:spPr/>
      <dgm:t>
        <a:bodyPr/>
        <a:lstStyle/>
        <a:p>
          <a:endParaRPr lang="en-US"/>
        </a:p>
      </dgm:t>
    </dgm:pt>
  </dgm:ptLst>
  <dgm:cxnLst>
    <dgm:cxn modelId="{EF11906E-74F6-614C-A95C-D50DDE4A1BC4}" type="presOf" srcId="{A9E59DBA-0110-B74A-9EC7-0E83D779AC95}" destId="{5CA50731-2E1C-C44E-9CAB-E7AE6B9512F5}" srcOrd="0" destOrd="0" presId="urn:microsoft.com/office/officeart/2005/8/layout/cycle2"/>
    <dgm:cxn modelId="{4382FE3A-59F9-F649-813E-651E1828F533}" type="presOf" srcId="{1AAC87C4-C180-7145-8F8A-0C4B0294D7F0}" destId="{2087C9E1-2A2E-F642-83DC-B309D660B1C0}" srcOrd="1" destOrd="0" presId="urn:microsoft.com/office/officeart/2005/8/layout/cycle2"/>
    <dgm:cxn modelId="{C36530D9-844F-394D-B342-D49B032BC431}" type="presOf" srcId="{D967DDD6-D86A-BA43-9D82-F52977349892}" destId="{0677E94A-559F-804B-A3A1-D8A83DCD8675}" srcOrd="0" destOrd="0" presId="urn:microsoft.com/office/officeart/2005/8/layout/cycle2"/>
    <dgm:cxn modelId="{7DD99E8A-9E92-BF47-9424-6A58BF438BCF}" srcId="{D967DDD6-D86A-BA43-9D82-F52977349892}" destId="{53998388-AC40-B84C-A2F3-F206F404620B}" srcOrd="0" destOrd="0" parTransId="{E21779ED-D519-F344-9F68-D70F7DAA31CB}" sibTransId="{3FDED296-A163-4E46-AFF6-EFCBF511A9AE}"/>
    <dgm:cxn modelId="{9995B594-35C2-3040-A556-D43B53A275A0}" type="presOf" srcId="{3FDED296-A163-4E46-AFF6-EFCBF511A9AE}" destId="{789D3D81-2D70-DA47-B321-72D112B8115C}" srcOrd="1" destOrd="0" presId="urn:microsoft.com/office/officeart/2005/8/layout/cycle2"/>
    <dgm:cxn modelId="{972590DE-F01B-8745-8EDB-08359F4F1A7D}" type="presOf" srcId="{3FDED296-A163-4E46-AFF6-EFCBF511A9AE}" destId="{DCF2EEB5-02AE-7C4D-8B78-90C67CBF8EE2}" srcOrd="0" destOrd="0" presId="urn:microsoft.com/office/officeart/2005/8/layout/cycle2"/>
    <dgm:cxn modelId="{22C87EFD-3148-5E4E-A157-B150D7CBD609}" type="presOf" srcId="{53998388-AC40-B84C-A2F3-F206F404620B}" destId="{609725F0-70B1-1342-AAF1-F68598346D26}" srcOrd="0" destOrd="0" presId="urn:microsoft.com/office/officeart/2005/8/layout/cycle2"/>
    <dgm:cxn modelId="{A3D91F17-0499-B840-9AEC-A6112D3F31D5}" type="presOf" srcId="{1AAC87C4-C180-7145-8F8A-0C4B0294D7F0}" destId="{B68501C7-A296-9F4E-A21D-B2B0103C41A7}" srcOrd="0" destOrd="0" presId="urn:microsoft.com/office/officeart/2005/8/layout/cycle2"/>
    <dgm:cxn modelId="{C26EF136-B6EB-1440-8350-1E0A673B52EA}" srcId="{D967DDD6-D86A-BA43-9D82-F52977349892}" destId="{A9E59DBA-0110-B74A-9EC7-0E83D779AC95}" srcOrd="1" destOrd="0" parTransId="{02DDF421-C5FA-1443-AC39-B5963264F056}" sibTransId="{1AAC87C4-C180-7145-8F8A-0C4B0294D7F0}"/>
    <dgm:cxn modelId="{CC69E459-C01E-FC49-919E-FA4983D61D9A}" type="presParOf" srcId="{0677E94A-559F-804B-A3A1-D8A83DCD8675}" destId="{609725F0-70B1-1342-AAF1-F68598346D26}" srcOrd="0" destOrd="0" presId="urn:microsoft.com/office/officeart/2005/8/layout/cycle2"/>
    <dgm:cxn modelId="{6FC12B6E-ABAC-C34D-9982-B6AEC2E8061E}" type="presParOf" srcId="{0677E94A-559F-804B-A3A1-D8A83DCD8675}" destId="{DCF2EEB5-02AE-7C4D-8B78-90C67CBF8EE2}" srcOrd="1" destOrd="0" presId="urn:microsoft.com/office/officeart/2005/8/layout/cycle2"/>
    <dgm:cxn modelId="{1C78471C-40E1-EC4E-AD46-3BAF080F39D6}" type="presParOf" srcId="{DCF2EEB5-02AE-7C4D-8B78-90C67CBF8EE2}" destId="{789D3D81-2D70-DA47-B321-72D112B8115C}" srcOrd="0" destOrd="0" presId="urn:microsoft.com/office/officeart/2005/8/layout/cycle2"/>
    <dgm:cxn modelId="{98A4384B-4125-B544-A3A4-D7A91C6D8EBD}" type="presParOf" srcId="{0677E94A-559F-804B-A3A1-D8A83DCD8675}" destId="{5CA50731-2E1C-C44E-9CAB-E7AE6B9512F5}" srcOrd="2" destOrd="0" presId="urn:microsoft.com/office/officeart/2005/8/layout/cycle2"/>
    <dgm:cxn modelId="{751249C6-F672-9545-8C66-E5325613A718}" type="presParOf" srcId="{0677E94A-559F-804B-A3A1-D8A83DCD8675}" destId="{B68501C7-A296-9F4E-A21D-B2B0103C41A7}" srcOrd="3" destOrd="0" presId="urn:microsoft.com/office/officeart/2005/8/layout/cycle2"/>
    <dgm:cxn modelId="{579B64DD-8B93-434A-99D5-F511F6AC61B7}" type="presParOf" srcId="{B68501C7-A296-9F4E-A21D-B2B0103C41A7}" destId="{2087C9E1-2A2E-F642-83DC-B309D660B1C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67DDD6-D86A-BA43-9D82-F52977349892}" type="doc">
      <dgm:prSet loTypeId="urn:microsoft.com/office/officeart/2005/8/layout/cycle2" loCatId="" qsTypeId="urn:microsoft.com/office/officeart/2005/8/quickstyle/simple5" qsCatId="simple" csTypeId="urn:microsoft.com/office/officeart/2005/8/colors/accent1_2" csCatId="accent1" phldr="1"/>
      <dgm:spPr/>
      <dgm:t>
        <a:bodyPr/>
        <a:lstStyle/>
        <a:p>
          <a:endParaRPr lang="en-US"/>
        </a:p>
      </dgm:t>
    </dgm:pt>
    <dgm:pt modelId="{53998388-AC40-B84C-A2F3-F206F404620B}">
      <dgm:prSet phldrT="[Text]"/>
      <dgm:spPr/>
      <dgm:t>
        <a:bodyPr/>
        <a:lstStyle/>
        <a:p>
          <a:r>
            <a:rPr lang="en-US" dirty="0"/>
            <a:t> Experience as a Leader or Follower</a:t>
          </a:r>
        </a:p>
      </dgm:t>
    </dgm:pt>
    <dgm:pt modelId="{3FDED296-A163-4E46-AFF6-EFCBF511A9AE}" type="sibTrans" cxnId="{7DD99E8A-9E92-BF47-9424-6A58BF438BCF}">
      <dgm:prSet/>
      <dgm:spPr/>
      <dgm:t>
        <a:bodyPr/>
        <a:lstStyle/>
        <a:p>
          <a:endParaRPr lang="en-US"/>
        </a:p>
      </dgm:t>
    </dgm:pt>
    <dgm:pt modelId="{E21779ED-D519-F344-9F68-D70F7DAA31CB}" type="parTrans" cxnId="{7DD99E8A-9E92-BF47-9424-6A58BF438BCF}">
      <dgm:prSet/>
      <dgm:spPr/>
      <dgm:t>
        <a:bodyPr/>
        <a:lstStyle/>
        <a:p>
          <a:endParaRPr lang="en-US"/>
        </a:p>
      </dgm:t>
    </dgm:pt>
    <dgm:pt modelId="{A9E59DBA-0110-B74A-9EC7-0E83D779AC95}">
      <dgm:prSet/>
      <dgm:spPr/>
      <dgm:t>
        <a:bodyPr/>
        <a:lstStyle/>
        <a:p>
          <a:r>
            <a:rPr lang="en-US" dirty="0"/>
            <a:t>Critical Reflection</a:t>
          </a:r>
        </a:p>
      </dgm:t>
    </dgm:pt>
    <dgm:pt modelId="{02DDF421-C5FA-1443-AC39-B5963264F056}" type="parTrans" cxnId="{C26EF136-B6EB-1440-8350-1E0A673B52EA}">
      <dgm:prSet/>
      <dgm:spPr/>
      <dgm:t>
        <a:bodyPr/>
        <a:lstStyle/>
        <a:p>
          <a:endParaRPr lang="en-US"/>
        </a:p>
      </dgm:t>
    </dgm:pt>
    <dgm:pt modelId="{1AAC87C4-C180-7145-8F8A-0C4B0294D7F0}" type="sibTrans" cxnId="{C26EF136-B6EB-1440-8350-1E0A673B52EA}">
      <dgm:prSet/>
      <dgm:spPr/>
      <dgm:t>
        <a:bodyPr/>
        <a:lstStyle/>
        <a:p>
          <a:endParaRPr lang="en-US"/>
        </a:p>
      </dgm:t>
    </dgm:pt>
    <dgm:pt modelId="{F1E8C597-FD52-E04A-9BFB-373FD2C16F01}">
      <dgm:prSet/>
      <dgm:spPr/>
      <dgm:t>
        <a:bodyPr/>
        <a:lstStyle/>
        <a:p>
          <a:r>
            <a:rPr lang="en-US" dirty="0"/>
            <a:t>Experiential Abstraction</a:t>
          </a:r>
        </a:p>
      </dgm:t>
    </dgm:pt>
    <dgm:pt modelId="{BFBA1A45-364B-2444-9FA0-302D1EF1EDEC}" type="parTrans" cxnId="{A1DCD20C-438D-C245-B38E-2F76461BEF22}">
      <dgm:prSet/>
      <dgm:spPr/>
      <dgm:t>
        <a:bodyPr/>
        <a:lstStyle/>
        <a:p>
          <a:endParaRPr lang="en-US"/>
        </a:p>
      </dgm:t>
    </dgm:pt>
    <dgm:pt modelId="{DD46CBF4-26BD-E946-99A2-4E84DF59FD5E}" type="sibTrans" cxnId="{A1DCD20C-438D-C245-B38E-2F76461BEF22}">
      <dgm:prSet/>
      <dgm:spPr/>
      <dgm:t>
        <a:bodyPr/>
        <a:lstStyle/>
        <a:p>
          <a:endParaRPr lang="en-US"/>
        </a:p>
      </dgm:t>
    </dgm:pt>
    <dgm:pt modelId="{0677E94A-559F-804B-A3A1-D8A83DCD8675}" type="pres">
      <dgm:prSet presAssocID="{D967DDD6-D86A-BA43-9D82-F52977349892}" presName="cycle" presStyleCnt="0">
        <dgm:presLayoutVars>
          <dgm:dir/>
          <dgm:resizeHandles val="exact"/>
        </dgm:presLayoutVars>
      </dgm:prSet>
      <dgm:spPr/>
      <dgm:t>
        <a:bodyPr/>
        <a:lstStyle/>
        <a:p>
          <a:endParaRPr lang="en-US"/>
        </a:p>
      </dgm:t>
    </dgm:pt>
    <dgm:pt modelId="{609725F0-70B1-1342-AAF1-F68598346D26}" type="pres">
      <dgm:prSet presAssocID="{53998388-AC40-B84C-A2F3-F206F404620B}" presName="node" presStyleLbl="node1" presStyleIdx="0" presStyleCnt="3">
        <dgm:presLayoutVars>
          <dgm:bulletEnabled val="1"/>
        </dgm:presLayoutVars>
      </dgm:prSet>
      <dgm:spPr/>
      <dgm:t>
        <a:bodyPr/>
        <a:lstStyle/>
        <a:p>
          <a:endParaRPr lang="en-US"/>
        </a:p>
      </dgm:t>
    </dgm:pt>
    <dgm:pt modelId="{DCF2EEB5-02AE-7C4D-8B78-90C67CBF8EE2}" type="pres">
      <dgm:prSet presAssocID="{3FDED296-A163-4E46-AFF6-EFCBF511A9AE}" presName="sibTrans" presStyleLbl="sibTrans2D1" presStyleIdx="0" presStyleCnt="3"/>
      <dgm:spPr/>
      <dgm:t>
        <a:bodyPr/>
        <a:lstStyle/>
        <a:p>
          <a:endParaRPr lang="en-US"/>
        </a:p>
      </dgm:t>
    </dgm:pt>
    <dgm:pt modelId="{789D3D81-2D70-DA47-B321-72D112B8115C}" type="pres">
      <dgm:prSet presAssocID="{3FDED296-A163-4E46-AFF6-EFCBF511A9AE}" presName="connectorText" presStyleLbl="sibTrans2D1" presStyleIdx="0" presStyleCnt="3"/>
      <dgm:spPr/>
      <dgm:t>
        <a:bodyPr/>
        <a:lstStyle/>
        <a:p>
          <a:endParaRPr lang="en-US"/>
        </a:p>
      </dgm:t>
    </dgm:pt>
    <dgm:pt modelId="{5CA50731-2E1C-C44E-9CAB-E7AE6B9512F5}" type="pres">
      <dgm:prSet presAssocID="{A9E59DBA-0110-B74A-9EC7-0E83D779AC95}" presName="node" presStyleLbl="node1" presStyleIdx="1" presStyleCnt="3">
        <dgm:presLayoutVars>
          <dgm:bulletEnabled val="1"/>
        </dgm:presLayoutVars>
      </dgm:prSet>
      <dgm:spPr/>
      <dgm:t>
        <a:bodyPr/>
        <a:lstStyle/>
        <a:p>
          <a:endParaRPr lang="en-US"/>
        </a:p>
      </dgm:t>
    </dgm:pt>
    <dgm:pt modelId="{B68501C7-A296-9F4E-A21D-B2B0103C41A7}" type="pres">
      <dgm:prSet presAssocID="{1AAC87C4-C180-7145-8F8A-0C4B0294D7F0}" presName="sibTrans" presStyleLbl="sibTrans2D1" presStyleIdx="1" presStyleCnt="3" custAng="10800000" custFlipVert="1" custFlipHor="1" custScaleX="116051" custScaleY="100487"/>
      <dgm:spPr/>
      <dgm:t>
        <a:bodyPr/>
        <a:lstStyle/>
        <a:p>
          <a:endParaRPr lang="en-US"/>
        </a:p>
      </dgm:t>
    </dgm:pt>
    <dgm:pt modelId="{2087C9E1-2A2E-F642-83DC-B309D660B1C0}" type="pres">
      <dgm:prSet presAssocID="{1AAC87C4-C180-7145-8F8A-0C4B0294D7F0}" presName="connectorText" presStyleLbl="sibTrans2D1" presStyleIdx="1" presStyleCnt="3"/>
      <dgm:spPr/>
      <dgm:t>
        <a:bodyPr/>
        <a:lstStyle/>
        <a:p>
          <a:endParaRPr lang="en-US"/>
        </a:p>
      </dgm:t>
    </dgm:pt>
    <dgm:pt modelId="{94380737-E77F-624B-A43F-7A3B448BB585}" type="pres">
      <dgm:prSet presAssocID="{F1E8C597-FD52-E04A-9BFB-373FD2C16F01}" presName="node" presStyleLbl="node1" presStyleIdx="2" presStyleCnt="3">
        <dgm:presLayoutVars>
          <dgm:bulletEnabled val="1"/>
        </dgm:presLayoutVars>
      </dgm:prSet>
      <dgm:spPr/>
      <dgm:t>
        <a:bodyPr/>
        <a:lstStyle/>
        <a:p>
          <a:endParaRPr lang="en-US"/>
        </a:p>
      </dgm:t>
    </dgm:pt>
    <dgm:pt modelId="{1D2E0984-DCDC-7B48-B431-E567A5E76158}" type="pres">
      <dgm:prSet presAssocID="{DD46CBF4-26BD-E946-99A2-4E84DF59FD5E}" presName="sibTrans" presStyleLbl="sibTrans2D1" presStyleIdx="2" presStyleCnt="3" custFlipVert="0" custFlipHor="1" custScaleX="87334" custScaleY="10463" custLinFactX="300000" custLinFactY="225371" custLinFactNeighborX="381269" custLinFactNeighborY="300000"/>
      <dgm:spPr/>
      <dgm:t>
        <a:bodyPr/>
        <a:lstStyle/>
        <a:p>
          <a:endParaRPr lang="en-US"/>
        </a:p>
      </dgm:t>
    </dgm:pt>
    <dgm:pt modelId="{D410B0D0-C0E3-8541-B612-8DBFE159407C}" type="pres">
      <dgm:prSet presAssocID="{DD46CBF4-26BD-E946-99A2-4E84DF59FD5E}" presName="connectorText" presStyleLbl="sibTrans2D1" presStyleIdx="2" presStyleCnt="3"/>
      <dgm:spPr/>
      <dgm:t>
        <a:bodyPr/>
        <a:lstStyle/>
        <a:p>
          <a:endParaRPr lang="en-US"/>
        </a:p>
      </dgm:t>
    </dgm:pt>
  </dgm:ptLst>
  <dgm:cxnLst>
    <dgm:cxn modelId="{A1DCD20C-438D-C245-B38E-2F76461BEF22}" srcId="{D967DDD6-D86A-BA43-9D82-F52977349892}" destId="{F1E8C597-FD52-E04A-9BFB-373FD2C16F01}" srcOrd="2" destOrd="0" parTransId="{BFBA1A45-364B-2444-9FA0-302D1EF1EDEC}" sibTransId="{DD46CBF4-26BD-E946-99A2-4E84DF59FD5E}"/>
    <dgm:cxn modelId="{4382FE3A-59F9-F649-813E-651E1828F533}" type="presOf" srcId="{1AAC87C4-C180-7145-8F8A-0C4B0294D7F0}" destId="{2087C9E1-2A2E-F642-83DC-B309D660B1C0}" srcOrd="1" destOrd="0" presId="urn:microsoft.com/office/officeart/2005/8/layout/cycle2"/>
    <dgm:cxn modelId="{C26EF136-B6EB-1440-8350-1E0A673B52EA}" srcId="{D967DDD6-D86A-BA43-9D82-F52977349892}" destId="{A9E59DBA-0110-B74A-9EC7-0E83D779AC95}" srcOrd="1" destOrd="0" parTransId="{02DDF421-C5FA-1443-AC39-B5963264F056}" sibTransId="{1AAC87C4-C180-7145-8F8A-0C4B0294D7F0}"/>
    <dgm:cxn modelId="{22C87EFD-3148-5E4E-A157-B150D7CBD609}" type="presOf" srcId="{53998388-AC40-B84C-A2F3-F206F404620B}" destId="{609725F0-70B1-1342-AAF1-F68598346D26}" srcOrd="0" destOrd="0" presId="urn:microsoft.com/office/officeart/2005/8/layout/cycle2"/>
    <dgm:cxn modelId="{C58DF867-FEAB-E341-9632-4BD93AA8BA6F}" type="presOf" srcId="{DD46CBF4-26BD-E946-99A2-4E84DF59FD5E}" destId="{1D2E0984-DCDC-7B48-B431-E567A5E76158}" srcOrd="0" destOrd="0" presId="urn:microsoft.com/office/officeart/2005/8/layout/cycle2"/>
    <dgm:cxn modelId="{4632620C-9F62-754F-9F86-15D366302FF5}" type="presOf" srcId="{F1E8C597-FD52-E04A-9BFB-373FD2C16F01}" destId="{94380737-E77F-624B-A43F-7A3B448BB585}" srcOrd="0" destOrd="0" presId="urn:microsoft.com/office/officeart/2005/8/layout/cycle2"/>
    <dgm:cxn modelId="{965895AE-50C9-284F-BCC6-68D38DD3F54A}" type="presOf" srcId="{DD46CBF4-26BD-E946-99A2-4E84DF59FD5E}" destId="{D410B0D0-C0E3-8541-B612-8DBFE159407C}" srcOrd="1" destOrd="0" presId="urn:microsoft.com/office/officeart/2005/8/layout/cycle2"/>
    <dgm:cxn modelId="{9995B594-35C2-3040-A556-D43B53A275A0}" type="presOf" srcId="{3FDED296-A163-4E46-AFF6-EFCBF511A9AE}" destId="{789D3D81-2D70-DA47-B321-72D112B8115C}" srcOrd="1" destOrd="0" presId="urn:microsoft.com/office/officeart/2005/8/layout/cycle2"/>
    <dgm:cxn modelId="{7DD99E8A-9E92-BF47-9424-6A58BF438BCF}" srcId="{D967DDD6-D86A-BA43-9D82-F52977349892}" destId="{53998388-AC40-B84C-A2F3-F206F404620B}" srcOrd="0" destOrd="0" parTransId="{E21779ED-D519-F344-9F68-D70F7DAA31CB}" sibTransId="{3FDED296-A163-4E46-AFF6-EFCBF511A9AE}"/>
    <dgm:cxn modelId="{972590DE-F01B-8745-8EDB-08359F4F1A7D}" type="presOf" srcId="{3FDED296-A163-4E46-AFF6-EFCBF511A9AE}" destId="{DCF2EEB5-02AE-7C4D-8B78-90C67CBF8EE2}" srcOrd="0" destOrd="0" presId="urn:microsoft.com/office/officeart/2005/8/layout/cycle2"/>
    <dgm:cxn modelId="{C36530D9-844F-394D-B342-D49B032BC431}" type="presOf" srcId="{D967DDD6-D86A-BA43-9D82-F52977349892}" destId="{0677E94A-559F-804B-A3A1-D8A83DCD8675}" srcOrd="0" destOrd="0" presId="urn:microsoft.com/office/officeart/2005/8/layout/cycle2"/>
    <dgm:cxn modelId="{A3D91F17-0499-B840-9AEC-A6112D3F31D5}" type="presOf" srcId="{1AAC87C4-C180-7145-8F8A-0C4B0294D7F0}" destId="{B68501C7-A296-9F4E-A21D-B2B0103C41A7}" srcOrd="0" destOrd="0" presId="urn:microsoft.com/office/officeart/2005/8/layout/cycle2"/>
    <dgm:cxn modelId="{EF11906E-74F6-614C-A95C-D50DDE4A1BC4}" type="presOf" srcId="{A9E59DBA-0110-B74A-9EC7-0E83D779AC95}" destId="{5CA50731-2E1C-C44E-9CAB-E7AE6B9512F5}" srcOrd="0" destOrd="0" presId="urn:microsoft.com/office/officeart/2005/8/layout/cycle2"/>
    <dgm:cxn modelId="{CC69E459-C01E-FC49-919E-FA4983D61D9A}" type="presParOf" srcId="{0677E94A-559F-804B-A3A1-D8A83DCD8675}" destId="{609725F0-70B1-1342-AAF1-F68598346D26}" srcOrd="0" destOrd="0" presId="urn:microsoft.com/office/officeart/2005/8/layout/cycle2"/>
    <dgm:cxn modelId="{6FC12B6E-ABAC-C34D-9982-B6AEC2E8061E}" type="presParOf" srcId="{0677E94A-559F-804B-A3A1-D8A83DCD8675}" destId="{DCF2EEB5-02AE-7C4D-8B78-90C67CBF8EE2}" srcOrd="1" destOrd="0" presId="urn:microsoft.com/office/officeart/2005/8/layout/cycle2"/>
    <dgm:cxn modelId="{1C78471C-40E1-EC4E-AD46-3BAF080F39D6}" type="presParOf" srcId="{DCF2EEB5-02AE-7C4D-8B78-90C67CBF8EE2}" destId="{789D3D81-2D70-DA47-B321-72D112B8115C}" srcOrd="0" destOrd="0" presId="urn:microsoft.com/office/officeart/2005/8/layout/cycle2"/>
    <dgm:cxn modelId="{98A4384B-4125-B544-A3A4-D7A91C6D8EBD}" type="presParOf" srcId="{0677E94A-559F-804B-A3A1-D8A83DCD8675}" destId="{5CA50731-2E1C-C44E-9CAB-E7AE6B9512F5}" srcOrd="2" destOrd="0" presId="urn:microsoft.com/office/officeart/2005/8/layout/cycle2"/>
    <dgm:cxn modelId="{751249C6-F672-9545-8C66-E5325613A718}" type="presParOf" srcId="{0677E94A-559F-804B-A3A1-D8A83DCD8675}" destId="{B68501C7-A296-9F4E-A21D-B2B0103C41A7}" srcOrd="3" destOrd="0" presId="urn:microsoft.com/office/officeart/2005/8/layout/cycle2"/>
    <dgm:cxn modelId="{579B64DD-8B93-434A-99D5-F511F6AC61B7}" type="presParOf" srcId="{B68501C7-A296-9F4E-A21D-B2B0103C41A7}" destId="{2087C9E1-2A2E-F642-83DC-B309D660B1C0}" srcOrd="0" destOrd="0" presId="urn:microsoft.com/office/officeart/2005/8/layout/cycle2"/>
    <dgm:cxn modelId="{7EC12AAF-DC62-5946-85A9-61A70708B12D}" type="presParOf" srcId="{0677E94A-559F-804B-A3A1-D8A83DCD8675}" destId="{94380737-E77F-624B-A43F-7A3B448BB585}" srcOrd="4" destOrd="0" presId="urn:microsoft.com/office/officeart/2005/8/layout/cycle2"/>
    <dgm:cxn modelId="{19A3758F-F89E-BF4A-BC28-71FF49FBEC9B}" type="presParOf" srcId="{0677E94A-559F-804B-A3A1-D8A83DCD8675}" destId="{1D2E0984-DCDC-7B48-B431-E567A5E76158}" srcOrd="5" destOrd="0" presId="urn:microsoft.com/office/officeart/2005/8/layout/cycle2"/>
    <dgm:cxn modelId="{051C7FBE-BE04-E946-B22F-9303ECB5F93C}" type="presParOf" srcId="{1D2E0984-DCDC-7B48-B431-E567A5E76158}" destId="{D410B0D0-C0E3-8541-B612-8DBFE159407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67DDD6-D86A-BA43-9D82-F52977349892}" type="doc">
      <dgm:prSet loTypeId="urn:microsoft.com/office/officeart/2005/8/layout/cycle2" loCatId="" qsTypeId="urn:microsoft.com/office/officeart/2005/8/quickstyle/3d2" qsCatId="3D" csTypeId="urn:microsoft.com/office/officeart/2005/8/colors/accent1_2" csCatId="accent1" phldr="1"/>
      <dgm:spPr/>
      <dgm:t>
        <a:bodyPr/>
        <a:lstStyle/>
        <a:p>
          <a:endParaRPr lang="en-US"/>
        </a:p>
      </dgm:t>
    </dgm:pt>
    <dgm:pt modelId="{53998388-AC40-B84C-A2F3-F206F404620B}">
      <dgm:prSet phldrT="[Text]"/>
      <dgm:spPr/>
      <dgm:t>
        <a:bodyPr/>
        <a:lstStyle/>
        <a:p>
          <a:r>
            <a:rPr lang="en-US" dirty="0"/>
            <a:t> Experience as a Leader or Follower</a:t>
          </a:r>
        </a:p>
      </dgm:t>
    </dgm:pt>
    <dgm:pt modelId="{E21779ED-D519-F344-9F68-D70F7DAA31CB}" type="parTrans" cxnId="{7DD99E8A-9E92-BF47-9424-6A58BF438BCF}">
      <dgm:prSet/>
      <dgm:spPr/>
      <dgm:t>
        <a:bodyPr/>
        <a:lstStyle/>
        <a:p>
          <a:endParaRPr lang="en-US"/>
        </a:p>
      </dgm:t>
    </dgm:pt>
    <dgm:pt modelId="{3FDED296-A163-4E46-AFF6-EFCBF511A9AE}" type="sibTrans" cxnId="{7DD99E8A-9E92-BF47-9424-6A58BF438BCF}">
      <dgm:prSet/>
      <dgm:spPr/>
      <dgm:t>
        <a:bodyPr/>
        <a:lstStyle/>
        <a:p>
          <a:endParaRPr lang="en-US"/>
        </a:p>
      </dgm:t>
    </dgm:pt>
    <dgm:pt modelId="{E84660AE-83E1-8347-86F0-63D6E6271209}">
      <dgm:prSet phldrT="[Text]"/>
      <dgm:spPr/>
      <dgm:t>
        <a:bodyPr/>
        <a:lstStyle/>
        <a:p>
          <a:r>
            <a:rPr lang="en-US" dirty="0"/>
            <a:t>Critical Reflection</a:t>
          </a:r>
        </a:p>
      </dgm:t>
    </dgm:pt>
    <dgm:pt modelId="{25BA0507-079C-2542-A67E-159821395426}" type="parTrans" cxnId="{FDA13836-BF44-3342-A566-C9EA5B8C97C7}">
      <dgm:prSet/>
      <dgm:spPr/>
      <dgm:t>
        <a:bodyPr/>
        <a:lstStyle/>
        <a:p>
          <a:endParaRPr lang="en-US"/>
        </a:p>
      </dgm:t>
    </dgm:pt>
    <dgm:pt modelId="{B5AC658A-E4A4-6D4F-BF68-16AC8A5CA80B}" type="sibTrans" cxnId="{FDA13836-BF44-3342-A566-C9EA5B8C97C7}">
      <dgm:prSet/>
      <dgm:spPr/>
      <dgm:t>
        <a:bodyPr/>
        <a:lstStyle/>
        <a:p>
          <a:endParaRPr lang="en-US"/>
        </a:p>
      </dgm:t>
    </dgm:pt>
    <dgm:pt modelId="{0CF77B26-AECB-6540-BFFA-BE2C4F3989C5}">
      <dgm:prSet phldrT="[Text]"/>
      <dgm:spPr/>
      <dgm:t>
        <a:bodyPr/>
        <a:lstStyle/>
        <a:p>
          <a:r>
            <a:rPr lang="en-US"/>
            <a:t>Experiential Abstraction</a:t>
          </a:r>
        </a:p>
      </dgm:t>
    </dgm:pt>
    <dgm:pt modelId="{2507FF4C-6596-424A-B829-44EF68DC1F11}" type="parTrans" cxnId="{D2AD4133-CC5E-6040-BEA3-FC930DCDC378}">
      <dgm:prSet/>
      <dgm:spPr/>
      <dgm:t>
        <a:bodyPr/>
        <a:lstStyle/>
        <a:p>
          <a:endParaRPr lang="en-US"/>
        </a:p>
      </dgm:t>
    </dgm:pt>
    <dgm:pt modelId="{FB0BBE2E-162B-6B44-9D87-46C6ACFEA878}" type="sibTrans" cxnId="{D2AD4133-CC5E-6040-BEA3-FC930DCDC378}">
      <dgm:prSet/>
      <dgm:spPr/>
      <dgm:t>
        <a:bodyPr/>
        <a:lstStyle/>
        <a:p>
          <a:endParaRPr lang="en-US"/>
        </a:p>
      </dgm:t>
    </dgm:pt>
    <dgm:pt modelId="{E99E4974-F95D-B94B-9D7D-9FDF009AF778}">
      <dgm:prSet phldrT="[Text]"/>
      <dgm:spPr/>
      <dgm:t>
        <a:bodyPr/>
        <a:lstStyle/>
        <a:p>
          <a:r>
            <a:rPr lang="en-US" dirty="0" err="1"/>
            <a:t>Metacognitve</a:t>
          </a:r>
          <a:r>
            <a:rPr lang="en-US" dirty="0"/>
            <a:t> Discovery and Exploration</a:t>
          </a:r>
        </a:p>
      </dgm:t>
    </dgm:pt>
    <dgm:pt modelId="{1E04F87E-E308-D34C-AE5E-862F384C9E20}" type="parTrans" cxnId="{B540D3E8-6F3B-AB4C-B67C-17DD319FA798}">
      <dgm:prSet/>
      <dgm:spPr/>
      <dgm:t>
        <a:bodyPr/>
        <a:lstStyle/>
        <a:p>
          <a:endParaRPr lang="en-US"/>
        </a:p>
      </dgm:t>
    </dgm:pt>
    <dgm:pt modelId="{FC749A83-BCE4-0B41-9F4C-4E27B7D5B247}" type="sibTrans" cxnId="{B540D3E8-6F3B-AB4C-B67C-17DD319FA798}">
      <dgm:prSet/>
      <dgm:spPr/>
      <dgm:t>
        <a:bodyPr/>
        <a:lstStyle/>
        <a:p>
          <a:endParaRPr lang="en-US"/>
        </a:p>
      </dgm:t>
    </dgm:pt>
    <dgm:pt modelId="{0677E94A-559F-804B-A3A1-D8A83DCD8675}" type="pres">
      <dgm:prSet presAssocID="{D967DDD6-D86A-BA43-9D82-F52977349892}" presName="cycle" presStyleCnt="0">
        <dgm:presLayoutVars>
          <dgm:dir/>
          <dgm:resizeHandles val="exact"/>
        </dgm:presLayoutVars>
      </dgm:prSet>
      <dgm:spPr/>
      <dgm:t>
        <a:bodyPr/>
        <a:lstStyle/>
        <a:p>
          <a:endParaRPr lang="en-US"/>
        </a:p>
      </dgm:t>
    </dgm:pt>
    <dgm:pt modelId="{609725F0-70B1-1342-AAF1-F68598346D26}" type="pres">
      <dgm:prSet presAssocID="{53998388-AC40-B84C-A2F3-F206F404620B}" presName="node" presStyleLbl="node1" presStyleIdx="0" presStyleCnt="4">
        <dgm:presLayoutVars>
          <dgm:bulletEnabled val="1"/>
        </dgm:presLayoutVars>
      </dgm:prSet>
      <dgm:spPr/>
      <dgm:t>
        <a:bodyPr/>
        <a:lstStyle/>
        <a:p>
          <a:endParaRPr lang="en-US"/>
        </a:p>
      </dgm:t>
    </dgm:pt>
    <dgm:pt modelId="{44BF99C0-4930-B444-A652-5BCC24369027}" type="pres">
      <dgm:prSet presAssocID="{3FDED296-A163-4E46-AFF6-EFCBF511A9AE}" presName="sibTrans" presStyleLbl="sibTrans2D1" presStyleIdx="0" presStyleCnt="4"/>
      <dgm:spPr/>
      <dgm:t>
        <a:bodyPr/>
        <a:lstStyle/>
        <a:p>
          <a:endParaRPr lang="en-US"/>
        </a:p>
      </dgm:t>
    </dgm:pt>
    <dgm:pt modelId="{D960F647-F6D1-A249-9787-1D0660AD78E6}" type="pres">
      <dgm:prSet presAssocID="{3FDED296-A163-4E46-AFF6-EFCBF511A9AE}" presName="connectorText" presStyleLbl="sibTrans2D1" presStyleIdx="0" presStyleCnt="4"/>
      <dgm:spPr/>
      <dgm:t>
        <a:bodyPr/>
        <a:lstStyle/>
        <a:p>
          <a:endParaRPr lang="en-US"/>
        </a:p>
      </dgm:t>
    </dgm:pt>
    <dgm:pt modelId="{6854E8B9-B6E2-BB48-982F-9D05742EB56A}" type="pres">
      <dgm:prSet presAssocID="{E84660AE-83E1-8347-86F0-63D6E6271209}" presName="node" presStyleLbl="node1" presStyleIdx="1" presStyleCnt="4">
        <dgm:presLayoutVars>
          <dgm:bulletEnabled val="1"/>
        </dgm:presLayoutVars>
      </dgm:prSet>
      <dgm:spPr/>
      <dgm:t>
        <a:bodyPr/>
        <a:lstStyle/>
        <a:p>
          <a:endParaRPr lang="en-US"/>
        </a:p>
      </dgm:t>
    </dgm:pt>
    <dgm:pt modelId="{0B3FF2A3-8477-F146-8398-9C4050EA113B}" type="pres">
      <dgm:prSet presAssocID="{B5AC658A-E4A4-6D4F-BF68-16AC8A5CA80B}" presName="sibTrans" presStyleLbl="sibTrans2D1" presStyleIdx="1" presStyleCnt="4"/>
      <dgm:spPr/>
      <dgm:t>
        <a:bodyPr/>
        <a:lstStyle/>
        <a:p>
          <a:endParaRPr lang="en-US"/>
        </a:p>
      </dgm:t>
    </dgm:pt>
    <dgm:pt modelId="{53B6AA9F-1275-1747-AF87-2FACB52A49BA}" type="pres">
      <dgm:prSet presAssocID="{B5AC658A-E4A4-6D4F-BF68-16AC8A5CA80B}" presName="connectorText" presStyleLbl="sibTrans2D1" presStyleIdx="1" presStyleCnt="4"/>
      <dgm:spPr/>
      <dgm:t>
        <a:bodyPr/>
        <a:lstStyle/>
        <a:p>
          <a:endParaRPr lang="en-US"/>
        </a:p>
      </dgm:t>
    </dgm:pt>
    <dgm:pt modelId="{3BB7BDB5-B2F9-134A-B702-6F6EAC3CCB81}" type="pres">
      <dgm:prSet presAssocID="{0CF77B26-AECB-6540-BFFA-BE2C4F3989C5}" presName="node" presStyleLbl="node1" presStyleIdx="2" presStyleCnt="4">
        <dgm:presLayoutVars>
          <dgm:bulletEnabled val="1"/>
        </dgm:presLayoutVars>
      </dgm:prSet>
      <dgm:spPr/>
      <dgm:t>
        <a:bodyPr/>
        <a:lstStyle/>
        <a:p>
          <a:endParaRPr lang="en-US"/>
        </a:p>
      </dgm:t>
    </dgm:pt>
    <dgm:pt modelId="{CA0A24EE-39A1-B541-AE02-45E7CED6C612}" type="pres">
      <dgm:prSet presAssocID="{FB0BBE2E-162B-6B44-9D87-46C6ACFEA878}" presName="sibTrans" presStyleLbl="sibTrans2D1" presStyleIdx="2" presStyleCnt="4"/>
      <dgm:spPr/>
      <dgm:t>
        <a:bodyPr/>
        <a:lstStyle/>
        <a:p>
          <a:endParaRPr lang="en-US"/>
        </a:p>
      </dgm:t>
    </dgm:pt>
    <dgm:pt modelId="{28875967-9532-A340-99F7-21233580B5E4}" type="pres">
      <dgm:prSet presAssocID="{FB0BBE2E-162B-6B44-9D87-46C6ACFEA878}" presName="connectorText" presStyleLbl="sibTrans2D1" presStyleIdx="2" presStyleCnt="4"/>
      <dgm:spPr/>
      <dgm:t>
        <a:bodyPr/>
        <a:lstStyle/>
        <a:p>
          <a:endParaRPr lang="en-US"/>
        </a:p>
      </dgm:t>
    </dgm:pt>
    <dgm:pt modelId="{3669E015-2227-4B48-8675-5BA5D088FFAE}" type="pres">
      <dgm:prSet presAssocID="{E99E4974-F95D-B94B-9D7D-9FDF009AF778}" presName="node" presStyleLbl="node1" presStyleIdx="3" presStyleCnt="4">
        <dgm:presLayoutVars>
          <dgm:bulletEnabled val="1"/>
        </dgm:presLayoutVars>
      </dgm:prSet>
      <dgm:spPr/>
      <dgm:t>
        <a:bodyPr/>
        <a:lstStyle/>
        <a:p>
          <a:endParaRPr lang="en-US"/>
        </a:p>
      </dgm:t>
    </dgm:pt>
    <dgm:pt modelId="{C0789928-BE06-BC41-8699-048DA4956BB6}" type="pres">
      <dgm:prSet presAssocID="{FC749A83-BCE4-0B41-9F4C-4E27B7D5B247}" presName="sibTrans" presStyleLbl="sibTrans2D1" presStyleIdx="3" presStyleCnt="4"/>
      <dgm:spPr/>
      <dgm:t>
        <a:bodyPr/>
        <a:lstStyle/>
        <a:p>
          <a:endParaRPr lang="en-US"/>
        </a:p>
      </dgm:t>
    </dgm:pt>
    <dgm:pt modelId="{033A640D-AF18-7941-809B-142D59234A74}" type="pres">
      <dgm:prSet presAssocID="{FC749A83-BCE4-0B41-9F4C-4E27B7D5B247}" presName="connectorText" presStyleLbl="sibTrans2D1" presStyleIdx="3" presStyleCnt="4"/>
      <dgm:spPr/>
      <dgm:t>
        <a:bodyPr/>
        <a:lstStyle/>
        <a:p>
          <a:endParaRPr lang="en-US"/>
        </a:p>
      </dgm:t>
    </dgm:pt>
  </dgm:ptLst>
  <dgm:cxnLst>
    <dgm:cxn modelId="{1DAB0A84-6C4A-0241-9F34-BC7D64F85258}" type="presOf" srcId="{B5AC658A-E4A4-6D4F-BF68-16AC8A5CA80B}" destId="{0B3FF2A3-8477-F146-8398-9C4050EA113B}" srcOrd="0" destOrd="0" presId="urn:microsoft.com/office/officeart/2005/8/layout/cycle2"/>
    <dgm:cxn modelId="{D5C5A7E0-B472-4344-8452-E322410AD7DA}" type="presOf" srcId="{3FDED296-A163-4E46-AFF6-EFCBF511A9AE}" destId="{44BF99C0-4930-B444-A652-5BCC24369027}" srcOrd="0" destOrd="0" presId="urn:microsoft.com/office/officeart/2005/8/layout/cycle2"/>
    <dgm:cxn modelId="{1167D6A0-2887-1B44-A742-12BB67D0CB12}" type="presOf" srcId="{3FDED296-A163-4E46-AFF6-EFCBF511A9AE}" destId="{D960F647-F6D1-A249-9787-1D0660AD78E6}" srcOrd="1" destOrd="0" presId="urn:microsoft.com/office/officeart/2005/8/layout/cycle2"/>
    <dgm:cxn modelId="{D2AD4133-CC5E-6040-BEA3-FC930DCDC378}" srcId="{D967DDD6-D86A-BA43-9D82-F52977349892}" destId="{0CF77B26-AECB-6540-BFFA-BE2C4F3989C5}" srcOrd="2" destOrd="0" parTransId="{2507FF4C-6596-424A-B829-44EF68DC1F11}" sibTransId="{FB0BBE2E-162B-6B44-9D87-46C6ACFEA878}"/>
    <dgm:cxn modelId="{C1E8B5DC-DEBA-AA4F-9FC4-878C0799C1B8}" type="presOf" srcId="{53998388-AC40-B84C-A2F3-F206F404620B}" destId="{609725F0-70B1-1342-AAF1-F68598346D26}" srcOrd="0" destOrd="0" presId="urn:microsoft.com/office/officeart/2005/8/layout/cycle2"/>
    <dgm:cxn modelId="{53EF30A9-81D6-AF4A-B95A-2C5D0B1EE2C6}" type="presOf" srcId="{FC749A83-BCE4-0B41-9F4C-4E27B7D5B247}" destId="{C0789928-BE06-BC41-8699-048DA4956BB6}" srcOrd="0" destOrd="0" presId="urn:microsoft.com/office/officeart/2005/8/layout/cycle2"/>
    <dgm:cxn modelId="{40230A9E-6FFC-B240-AFF8-676A178F9945}" type="presOf" srcId="{FC749A83-BCE4-0B41-9F4C-4E27B7D5B247}" destId="{033A640D-AF18-7941-809B-142D59234A74}" srcOrd="1" destOrd="0" presId="urn:microsoft.com/office/officeart/2005/8/layout/cycle2"/>
    <dgm:cxn modelId="{FDA13836-BF44-3342-A566-C9EA5B8C97C7}" srcId="{D967DDD6-D86A-BA43-9D82-F52977349892}" destId="{E84660AE-83E1-8347-86F0-63D6E6271209}" srcOrd="1" destOrd="0" parTransId="{25BA0507-079C-2542-A67E-159821395426}" sibTransId="{B5AC658A-E4A4-6D4F-BF68-16AC8A5CA80B}"/>
    <dgm:cxn modelId="{CB728DB9-E9DB-3444-A1BC-3301DCB963F8}" type="presOf" srcId="{FB0BBE2E-162B-6B44-9D87-46C6ACFEA878}" destId="{28875967-9532-A340-99F7-21233580B5E4}" srcOrd="1" destOrd="0" presId="urn:microsoft.com/office/officeart/2005/8/layout/cycle2"/>
    <dgm:cxn modelId="{57486145-46CA-024F-9F28-F35EAF21445E}" type="presOf" srcId="{E84660AE-83E1-8347-86F0-63D6E6271209}" destId="{6854E8B9-B6E2-BB48-982F-9D05742EB56A}" srcOrd="0" destOrd="0" presId="urn:microsoft.com/office/officeart/2005/8/layout/cycle2"/>
    <dgm:cxn modelId="{E3408737-FEEC-834A-9E1C-2247F1CFD20A}" type="presOf" srcId="{B5AC658A-E4A4-6D4F-BF68-16AC8A5CA80B}" destId="{53B6AA9F-1275-1747-AF87-2FACB52A49BA}" srcOrd="1" destOrd="0" presId="urn:microsoft.com/office/officeart/2005/8/layout/cycle2"/>
    <dgm:cxn modelId="{D1E7D150-271F-164C-83FF-9211F5F6D2A9}" type="presOf" srcId="{E99E4974-F95D-B94B-9D7D-9FDF009AF778}" destId="{3669E015-2227-4B48-8675-5BA5D088FFAE}" srcOrd="0" destOrd="0" presId="urn:microsoft.com/office/officeart/2005/8/layout/cycle2"/>
    <dgm:cxn modelId="{529E37D2-55D6-2343-BB49-B1083F43AD99}" type="presOf" srcId="{0CF77B26-AECB-6540-BFFA-BE2C4F3989C5}" destId="{3BB7BDB5-B2F9-134A-B702-6F6EAC3CCB81}" srcOrd="0" destOrd="0" presId="urn:microsoft.com/office/officeart/2005/8/layout/cycle2"/>
    <dgm:cxn modelId="{7DD99E8A-9E92-BF47-9424-6A58BF438BCF}" srcId="{D967DDD6-D86A-BA43-9D82-F52977349892}" destId="{53998388-AC40-B84C-A2F3-F206F404620B}" srcOrd="0" destOrd="0" parTransId="{E21779ED-D519-F344-9F68-D70F7DAA31CB}" sibTransId="{3FDED296-A163-4E46-AFF6-EFCBF511A9AE}"/>
    <dgm:cxn modelId="{568226ED-DA1C-B64A-8F9A-0EDB7EFC65F2}" type="presOf" srcId="{FB0BBE2E-162B-6B44-9D87-46C6ACFEA878}" destId="{CA0A24EE-39A1-B541-AE02-45E7CED6C612}" srcOrd="0" destOrd="0" presId="urn:microsoft.com/office/officeart/2005/8/layout/cycle2"/>
    <dgm:cxn modelId="{B540D3E8-6F3B-AB4C-B67C-17DD319FA798}" srcId="{D967DDD6-D86A-BA43-9D82-F52977349892}" destId="{E99E4974-F95D-B94B-9D7D-9FDF009AF778}" srcOrd="3" destOrd="0" parTransId="{1E04F87E-E308-D34C-AE5E-862F384C9E20}" sibTransId="{FC749A83-BCE4-0B41-9F4C-4E27B7D5B247}"/>
    <dgm:cxn modelId="{C36530D9-844F-394D-B342-D49B032BC431}" type="presOf" srcId="{D967DDD6-D86A-BA43-9D82-F52977349892}" destId="{0677E94A-559F-804B-A3A1-D8A83DCD8675}" srcOrd="0" destOrd="0" presId="urn:microsoft.com/office/officeart/2005/8/layout/cycle2"/>
    <dgm:cxn modelId="{F290390C-DD21-F441-B08F-A259E222F277}" type="presParOf" srcId="{0677E94A-559F-804B-A3A1-D8A83DCD8675}" destId="{609725F0-70B1-1342-AAF1-F68598346D26}" srcOrd="0" destOrd="0" presId="urn:microsoft.com/office/officeart/2005/8/layout/cycle2"/>
    <dgm:cxn modelId="{A401188D-D480-844E-870B-4AB0781C3136}" type="presParOf" srcId="{0677E94A-559F-804B-A3A1-D8A83DCD8675}" destId="{44BF99C0-4930-B444-A652-5BCC24369027}" srcOrd="1" destOrd="0" presId="urn:microsoft.com/office/officeart/2005/8/layout/cycle2"/>
    <dgm:cxn modelId="{E21C22B1-D6C0-2745-9080-F84A78E830C2}" type="presParOf" srcId="{44BF99C0-4930-B444-A652-5BCC24369027}" destId="{D960F647-F6D1-A249-9787-1D0660AD78E6}" srcOrd="0" destOrd="0" presId="urn:microsoft.com/office/officeart/2005/8/layout/cycle2"/>
    <dgm:cxn modelId="{407CBB0D-C081-B74E-B891-76BE666F6EAA}" type="presParOf" srcId="{0677E94A-559F-804B-A3A1-D8A83DCD8675}" destId="{6854E8B9-B6E2-BB48-982F-9D05742EB56A}" srcOrd="2" destOrd="0" presId="urn:microsoft.com/office/officeart/2005/8/layout/cycle2"/>
    <dgm:cxn modelId="{6D488DA7-FD6A-DE4F-B3D8-89AE4B48C1AF}" type="presParOf" srcId="{0677E94A-559F-804B-A3A1-D8A83DCD8675}" destId="{0B3FF2A3-8477-F146-8398-9C4050EA113B}" srcOrd="3" destOrd="0" presId="urn:microsoft.com/office/officeart/2005/8/layout/cycle2"/>
    <dgm:cxn modelId="{9F8A66AC-DA6E-E74A-A354-0600AF9E5ADD}" type="presParOf" srcId="{0B3FF2A3-8477-F146-8398-9C4050EA113B}" destId="{53B6AA9F-1275-1747-AF87-2FACB52A49BA}" srcOrd="0" destOrd="0" presId="urn:microsoft.com/office/officeart/2005/8/layout/cycle2"/>
    <dgm:cxn modelId="{57AC326E-570D-E242-A52C-19802C9F9BA3}" type="presParOf" srcId="{0677E94A-559F-804B-A3A1-D8A83DCD8675}" destId="{3BB7BDB5-B2F9-134A-B702-6F6EAC3CCB81}" srcOrd="4" destOrd="0" presId="urn:microsoft.com/office/officeart/2005/8/layout/cycle2"/>
    <dgm:cxn modelId="{4D416ECC-3D74-C04E-BB85-04E4F6877577}" type="presParOf" srcId="{0677E94A-559F-804B-A3A1-D8A83DCD8675}" destId="{CA0A24EE-39A1-B541-AE02-45E7CED6C612}" srcOrd="5" destOrd="0" presId="urn:microsoft.com/office/officeart/2005/8/layout/cycle2"/>
    <dgm:cxn modelId="{A80C78CF-5593-4642-BC6B-5FB095AD6EB4}" type="presParOf" srcId="{CA0A24EE-39A1-B541-AE02-45E7CED6C612}" destId="{28875967-9532-A340-99F7-21233580B5E4}" srcOrd="0" destOrd="0" presId="urn:microsoft.com/office/officeart/2005/8/layout/cycle2"/>
    <dgm:cxn modelId="{F4FB775D-B73C-A14F-90A0-2621433F4C73}" type="presParOf" srcId="{0677E94A-559F-804B-A3A1-D8A83DCD8675}" destId="{3669E015-2227-4B48-8675-5BA5D088FFAE}" srcOrd="6" destOrd="0" presId="urn:microsoft.com/office/officeart/2005/8/layout/cycle2"/>
    <dgm:cxn modelId="{A9CBEACA-5026-6849-BB0F-A41303F181DD}" type="presParOf" srcId="{0677E94A-559F-804B-A3A1-D8A83DCD8675}" destId="{C0789928-BE06-BC41-8699-048DA4956BB6}" srcOrd="7" destOrd="0" presId="urn:microsoft.com/office/officeart/2005/8/layout/cycle2"/>
    <dgm:cxn modelId="{F7D74B4F-6F73-A94F-A143-52B4CD4A20E4}" type="presParOf" srcId="{C0789928-BE06-BC41-8699-048DA4956BB6}" destId="{033A640D-AF18-7941-809B-142D59234A74}" srcOrd="0" destOrd="0" presId="urn:microsoft.com/office/officeart/2005/8/layout/cycle2"/>
  </dgm:cxnLst>
  <dgm:bg>
    <a:noFill/>
    <a:effectLst>
      <a:softEdge rad="203200"/>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967DDD6-D86A-BA43-9D82-F52977349892}" type="doc">
      <dgm:prSet loTypeId="urn:microsoft.com/office/officeart/2005/8/layout/cycle2" loCatId="" qsTypeId="urn:microsoft.com/office/officeart/2005/8/quickstyle/3d2" qsCatId="3D" csTypeId="urn:microsoft.com/office/officeart/2005/8/colors/accent1_2" csCatId="accent1" phldr="1"/>
      <dgm:spPr/>
      <dgm:t>
        <a:bodyPr/>
        <a:lstStyle/>
        <a:p>
          <a:endParaRPr lang="en-US"/>
        </a:p>
      </dgm:t>
    </dgm:pt>
    <dgm:pt modelId="{53998388-AC40-B84C-A2F3-F206F404620B}">
      <dgm:prSet phldrT="[Text]"/>
      <dgm:spPr/>
      <dgm:t>
        <a:bodyPr/>
        <a:lstStyle/>
        <a:p>
          <a:r>
            <a:rPr lang="en-US" dirty="0"/>
            <a:t> Experience as a Leader or Follower</a:t>
          </a:r>
        </a:p>
      </dgm:t>
    </dgm:pt>
    <dgm:pt modelId="{E21779ED-D519-F344-9F68-D70F7DAA31CB}" type="parTrans" cxnId="{7DD99E8A-9E92-BF47-9424-6A58BF438BCF}">
      <dgm:prSet/>
      <dgm:spPr/>
      <dgm:t>
        <a:bodyPr/>
        <a:lstStyle/>
        <a:p>
          <a:endParaRPr lang="en-US"/>
        </a:p>
      </dgm:t>
    </dgm:pt>
    <dgm:pt modelId="{3FDED296-A163-4E46-AFF6-EFCBF511A9AE}" type="sibTrans" cxnId="{7DD99E8A-9E92-BF47-9424-6A58BF438BCF}">
      <dgm:prSet/>
      <dgm:spPr/>
      <dgm:t>
        <a:bodyPr/>
        <a:lstStyle/>
        <a:p>
          <a:endParaRPr lang="en-US"/>
        </a:p>
      </dgm:t>
    </dgm:pt>
    <dgm:pt modelId="{E84660AE-83E1-8347-86F0-63D6E6271209}">
      <dgm:prSet phldrT="[Text]"/>
      <dgm:spPr/>
      <dgm:t>
        <a:bodyPr/>
        <a:lstStyle/>
        <a:p>
          <a:r>
            <a:rPr lang="en-US" dirty="0"/>
            <a:t>Critical Reflection</a:t>
          </a:r>
        </a:p>
      </dgm:t>
    </dgm:pt>
    <dgm:pt modelId="{25BA0507-079C-2542-A67E-159821395426}" type="parTrans" cxnId="{FDA13836-BF44-3342-A566-C9EA5B8C97C7}">
      <dgm:prSet/>
      <dgm:spPr/>
      <dgm:t>
        <a:bodyPr/>
        <a:lstStyle/>
        <a:p>
          <a:endParaRPr lang="en-US"/>
        </a:p>
      </dgm:t>
    </dgm:pt>
    <dgm:pt modelId="{B5AC658A-E4A4-6D4F-BF68-16AC8A5CA80B}" type="sibTrans" cxnId="{FDA13836-BF44-3342-A566-C9EA5B8C97C7}">
      <dgm:prSet/>
      <dgm:spPr/>
      <dgm:t>
        <a:bodyPr/>
        <a:lstStyle/>
        <a:p>
          <a:endParaRPr lang="en-US"/>
        </a:p>
      </dgm:t>
    </dgm:pt>
    <dgm:pt modelId="{0CF77B26-AECB-6540-BFFA-BE2C4F3989C5}">
      <dgm:prSet phldrT="[Text]"/>
      <dgm:spPr/>
      <dgm:t>
        <a:bodyPr/>
        <a:lstStyle/>
        <a:p>
          <a:r>
            <a:rPr lang="en-US"/>
            <a:t>Experiential Abstraction</a:t>
          </a:r>
        </a:p>
      </dgm:t>
    </dgm:pt>
    <dgm:pt modelId="{2507FF4C-6596-424A-B829-44EF68DC1F11}" type="parTrans" cxnId="{D2AD4133-CC5E-6040-BEA3-FC930DCDC378}">
      <dgm:prSet/>
      <dgm:spPr/>
      <dgm:t>
        <a:bodyPr/>
        <a:lstStyle/>
        <a:p>
          <a:endParaRPr lang="en-US"/>
        </a:p>
      </dgm:t>
    </dgm:pt>
    <dgm:pt modelId="{FB0BBE2E-162B-6B44-9D87-46C6ACFEA878}" type="sibTrans" cxnId="{D2AD4133-CC5E-6040-BEA3-FC930DCDC378}">
      <dgm:prSet/>
      <dgm:spPr/>
      <dgm:t>
        <a:bodyPr/>
        <a:lstStyle/>
        <a:p>
          <a:endParaRPr lang="en-US"/>
        </a:p>
      </dgm:t>
    </dgm:pt>
    <dgm:pt modelId="{E99E4974-F95D-B94B-9D7D-9FDF009AF778}">
      <dgm:prSet phldrT="[Text]"/>
      <dgm:spPr/>
      <dgm:t>
        <a:bodyPr/>
        <a:lstStyle/>
        <a:p>
          <a:r>
            <a:rPr lang="en-US"/>
            <a:t>Metacognitive </a:t>
          </a:r>
          <a:r>
            <a:rPr lang="en-US" dirty="0"/>
            <a:t>Discovery and Exploration</a:t>
          </a:r>
        </a:p>
      </dgm:t>
    </dgm:pt>
    <dgm:pt modelId="{1E04F87E-E308-D34C-AE5E-862F384C9E20}" type="parTrans" cxnId="{B540D3E8-6F3B-AB4C-B67C-17DD319FA798}">
      <dgm:prSet/>
      <dgm:spPr/>
      <dgm:t>
        <a:bodyPr/>
        <a:lstStyle/>
        <a:p>
          <a:endParaRPr lang="en-US"/>
        </a:p>
      </dgm:t>
    </dgm:pt>
    <dgm:pt modelId="{FC749A83-BCE4-0B41-9F4C-4E27B7D5B247}" type="sibTrans" cxnId="{B540D3E8-6F3B-AB4C-B67C-17DD319FA798}">
      <dgm:prSet/>
      <dgm:spPr/>
      <dgm:t>
        <a:bodyPr/>
        <a:lstStyle/>
        <a:p>
          <a:endParaRPr lang="en-US"/>
        </a:p>
      </dgm:t>
    </dgm:pt>
    <dgm:pt modelId="{0677E94A-559F-804B-A3A1-D8A83DCD8675}" type="pres">
      <dgm:prSet presAssocID="{D967DDD6-D86A-BA43-9D82-F52977349892}" presName="cycle" presStyleCnt="0">
        <dgm:presLayoutVars>
          <dgm:dir/>
          <dgm:resizeHandles val="exact"/>
        </dgm:presLayoutVars>
      </dgm:prSet>
      <dgm:spPr/>
      <dgm:t>
        <a:bodyPr/>
        <a:lstStyle/>
        <a:p>
          <a:endParaRPr lang="en-US"/>
        </a:p>
      </dgm:t>
    </dgm:pt>
    <dgm:pt modelId="{609725F0-70B1-1342-AAF1-F68598346D26}" type="pres">
      <dgm:prSet presAssocID="{53998388-AC40-B84C-A2F3-F206F404620B}" presName="node" presStyleLbl="node1" presStyleIdx="0" presStyleCnt="4">
        <dgm:presLayoutVars>
          <dgm:bulletEnabled val="1"/>
        </dgm:presLayoutVars>
      </dgm:prSet>
      <dgm:spPr/>
      <dgm:t>
        <a:bodyPr/>
        <a:lstStyle/>
        <a:p>
          <a:endParaRPr lang="en-US"/>
        </a:p>
      </dgm:t>
    </dgm:pt>
    <dgm:pt modelId="{44BF99C0-4930-B444-A652-5BCC24369027}" type="pres">
      <dgm:prSet presAssocID="{3FDED296-A163-4E46-AFF6-EFCBF511A9AE}" presName="sibTrans" presStyleLbl="sibTrans2D1" presStyleIdx="0" presStyleCnt="4"/>
      <dgm:spPr/>
      <dgm:t>
        <a:bodyPr/>
        <a:lstStyle/>
        <a:p>
          <a:endParaRPr lang="en-US"/>
        </a:p>
      </dgm:t>
    </dgm:pt>
    <dgm:pt modelId="{D960F647-F6D1-A249-9787-1D0660AD78E6}" type="pres">
      <dgm:prSet presAssocID="{3FDED296-A163-4E46-AFF6-EFCBF511A9AE}" presName="connectorText" presStyleLbl="sibTrans2D1" presStyleIdx="0" presStyleCnt="4"/>
      <dgm:spPr/>
      <dgm:t>
        <a:bodyPr/>
        <a:lstStyle/>
        <a:p>
          <a:endParaRPr lang="en-US"/>
        </a:p>
      </dgm:t>
    </dgm:pt>
    <dgm:pt modelId="{6854E8B9-B6E2-BB48-982F-9D05742EB56A}" type="pres">
      <dgm:prSet presAssocID="{E84660AE-83E1-8347-86F0-63D6E6271209}" presName="node" presStyleLbl="node1" presStyleIdx="1" presStyleCnt="4">
        <dgm:presLayoutVars>
          <dgm:bulletEnabled val="1"/>
        </dgm:presLayoutVars>
      </dgm:prSet>
      <dgm:spPr/>
      <dgm:t>
        <a:bodyPr/>
        <a:lstStyle/>
        <a:p>
          <a:endParaRPr lang="en-US"/>
        </a:p>
      </dgm:t>
    </dgm:pt>
    <dgm:pt modelId="{0B3FF2A3-8477-F146-8398-9C4050EA113B}" type="pres">
      <dgm:prSet presAssocID="{B5AC658A-E4A4-6D4F-BF68-16AC8A5CA80B}" presName="sibTrans" presStyleLbl="sibTrans2D1" presStyleIdx="1" presStyleCnt="4"/>
      <dgm:spPr/>
      <dgm:t>
        <a:bodyPr/>
        <a:lstStyle/>
        <a:p>
          <a:endParaRPr lang="en-US"/>
        </a:p>
      </dgm:t>
    </dgm:pt>
    <dgm:pt modelId="{53B6AA9F-1275-1747-AF87-2FACB52A49BA}" type="pres">
      <dgm:prSet presAssocID="{B5AC658A-E4A4-6D4F-BF68-16AC8A5CA80B}" presName="connectorText" presStyleLbl="sibTrans2D1" presStyleIdx="1" presStyleCnt="4"/>
      <dgm:spPr/>
      <dgm:t>
        <a:bodyPr/>
        <a:lstStyle/>
        <a:p>
          <a:endParaRPr lang="en-US"/>
        </a:p>
      </dgm:t>
    </dgm:pt>
    <dgm:pt modelId="{3BB7BDB5-B2F9-134A-B702-6F6EAC3CCB81}" type="pres">
      <dgm:prSet presAssocID="{0CF77B26-AECB-6540-BFFA-BE2C4F3989C5}" presName="node" presStyleLbl="node1" presStyleIdx="2" presStyleCnt="4">
        <dgm:presLayoutVars>
          <dgm:bulletEnabled val="1"/>
        </dgm:presLayoutVars>
      </dgm:prSet>
      <dgm:spPr/>
      <dgm:t>
        <a:bodyPr/>
        <a:lstStyle/>
        <a:p>
          <a:endParaRPr lang="en-US"/>
        </a:p>
      </dgm:t>
    </dgm:pt>
    <dgm:pt modelId="{CA0A24EE-39A1-B541-AE02-45E7CED6C612}" type="pres">
      <dgm:prSet presAssocID="{FB0BBE2E-162B-6B44-9D87-46C6ACFEA878}" presName="sibTrans" presStyleLbl="sibTrans2D1" presStyleIdx="2" presStyleCnt="4"/>
      <dgm:spPr/>
      <dgm:t>
        <a:bodyPr/>
        <a:lstStyle/>
        <a:p>
          <a:endParaRPr lang="en-US"/>
        </a:p>
      </dgm:t>
    </dgm:pt>
    <dgm:pt modelId="{28875967-9532-A340-99F7-21233580B5E4}" type="pres">
      <dgm:prSet presAssocID="{FB0BBE2E-162B-6B44-9D87-46C6ACFEA878}" presName="connectorText" presStyleLbl="sibTrans2D1" presStyleIdx="2" presStyleCnt="4"/>
      <dgm:spPr/>
      <dgm:t>
        <a:bodyPr/>
        <a:lstStyle/>
        <a:p>
          <a:endParaRPr lang="en-US"/>
        </a:p>
      </dgm:t>
    </dgm:pt>
    <dgm:pt modelId="{3669E015-2227-4B48-8675-5BA5D088FFAE}" type="pres">
      <dgm:prSet presAssocID="{E99E4974-F95D-B94B-9D7D-9FDF009AF778}" presName="node" presStyleLbl="node1" presStyleIdx="3" presStyleCnt="4">
        <dgm:presLayoutVars>
          <dgm:bulletEnabled val="1"/>
        </dgm:presLayoutVars>
      </dgm:prSet>
      <dgm:spPr/>
      <dgm:t>
        <a:bodyPr/>
        <a:lstStyle/>
        <a:p>
          <a:endParaRPr lang="en-US"/>
        </a:p>
      </dgm:t>
    </dgm:pt>
    <dgm:pt modelId="{C0789928-BE06-BC41-8699-048DA4956BB6}" type="pres">
      <dgm:prSet presAssocID="{FC749A83-BCE4-0B41-9F4C-4E27B7D5B247}" presName="sibTrans" presStyleLbl="sibTrans2D1" presStyleIdx="3" presStyleCnt="4"/>
      <dgm:spPr/>
      <dgm:t>
        <a:bodyPr/>
        <a:lstStyle/>
        <a:p>
          <a:endParaRPr lang="en-US"/>
        </a:p>
      </dgm:t>
    </dgm:pt>
    <dgm:pt modelId="{033A640D-AF18-7941-809B-142D59234A74}" type="pres">
      <dgm:prSet presAssocID="{FC749A83-BCE4-0B41-9F4C-4E27B7D5B247}" presName="connectorText" presStyleLbl="sibTrans2D1" presStyleIdx="3" presStyleCnt="4"/>
      <dgm:spPr/>
      <dgm:t>
        <a:bodyPr/>
        <a:lstStyle/>
        <a:p>
          <a:endParaRPr lang="en-US"/>
        </a:p>
      </dgm:t>
    </dgm:pt>
  </dgm:ptLst>
  <dgm:cxnLst>
    <dgm:cxn modelId="{1DAB0A84-6C4A-0241-9F34-BC7D64F85258}" type="presOf" srcId="{B5AC658A-E4A4-6D4F-BF68-16AC8A5CA80B}" destId="{0B3FF2A3-8477-F146-8398-9C4050EA113B}" srcOrd="0" destOrd="0" presId="urn:microsoft.com/office/officeart/2005/8/layout/cycle2"/>
    <dgm:cxn modelId="{D5C5A7E0-B472-4344-8452-E322410AD7DA}" type="presOf" srcId="{3FDED296-A163-4E46-AFF6-EFCBF511A9AE}" destId="{44BF99C0-4930-B444-A652-5BCC24369027}" srcOrd="0" destOrd="0" presId="urn:microsoft.com/office/officeart/2005/8/layout/cycle2"/>
    <dgm:cxn modelId="{1167D6A0-2887-1B44-A742-12BB67D0CB12}" type="presOf" srcId="{3FDED296-A163-4E46-AFF6-EFCBF511A9AE}" destId="{D960F647-F6D1-A249-9787-1D0660AD78E6}" srcOrd="1" destOrd="0" presId="urn:microsoft.com/office/officeart/2005/8/layout/cycle2"/>
    <dgm:cxn modelId="{D2AD4133-CC5E-6040-BEA3-FC930DCDC378}" srcId="{D967DDD6-D86A-BA43-9D82-F52977349892}" destId="{0CF77B26-AECB-6540-BFFA-BE2C4F3989C5}" srcOrd="2" destOrd="0" parTransId="{2507FF4C-6596-424A-B829-44EF68DC1F11}" sibTransId="{FB0BBE2E-162B-6B44-9D87-46C6ACFEA878}"/>
    <dgm:cxn modelId="{C1E8B5DC-DEBA-AA4F-9FC4-878C0799C1B8}" type="presOf" srcId="{53998388-AC40-B84C-A2F3-F206F404620B}" destId="{609725F0-70B1-1342-AAF1-F68598346D26}" srcOrd="0" destOrd="0" presId="urn:microsoft.com/office/officeart/2005/8/layout/cycle2"/>
    <dgm:cxn modelId="{53EF30A9-81D6-AF4A-B95A-2C5D0B1EE2C6}" type="presOf" srcId="{FC749A83-BCE4-0B41-9F4C-4E27B7D5B247}" destId="{C0789928-BE06-BC41-8699-048DA4956BB6}" srcOrd="0" destOrd="0" presId="urn:microsoft.com/office/officeart/2005/8/layout/cycle2"/>
    <dgm:cxn modelId="{40230A9E-6FFC-B240-AFF8-676A178F9945}" type="presOf" srcId="{FC749A83-BCE4-0B41-9F4C-4E27B7D5B247}" destId="{033A640D-AF18-7941-809B-142D59234A74}" srcOrd="1" destOrd="0" presId="urn:microsoft.com/office/officeart/2005/8/layout/cycle2"/>
    <dgm:cxn modelId="{FDA13836-BF44-3342-A566-C9EA5B8C97C7}" srcId="{D967DDD6-D86A-BA43-9D82-F52977349892}" destId="{E84660AE-83E1-8347-86F0-63D6E6271209}" srcOrd="1" destOrd="0" parTransId="{25BA0507-079C-2542-A67E-159821395426}" sibTransId="{B5AC658A-E4A4-6D4F-BF68-16AC8A5CA80B}"/>
    <dgm:cxn modelId="{CB728DB9-E9DB-3444-A1BC-3301DCB963F8}" type="presOf" srcId="{FB0BBE2E-162B-6B44-9D87-46C6ACFEA878}" destId="{28875967-9532-A340-99F7-21233580B5E4}" srcOrd="1" destOrd="0" presId="urn:microsoft.com/office/officeart/2005/8/layout/cycle2"/>
    <dgm:cxn modelId="{57486145-46CA-024F-9F28-F35EAF21445E}" type="presOf" srcId="{E84660AE-83E1-8347-86F0-63D6E6271209}" destId="{6854E8B9-B6E2-BB48-982F-9D05742EB56A}" srcOrd="0" destOrd="0" presId="urn:microsoft.com/office/officeart/2005/8/layout/cycle2"/>
    <dgm:cxn modelId="{E3408737-FEEC-834A-9E1C-2247F1CFD20A}" type="presOf" srcId="{B5AC658A-E4A4-6D4F-BF68-16AC8A5CA80B}" destId="{53B6AA9F-1275-1747-AF87-2FACB52A49BA}" srcOrd="1" destOrd="0" presId="urn:microsoft.com/office/officeart/2005/8/layout/cycle2"/>
    <dgm:cxn modelId="{D1E7D150-271F-164C-83FF-9211F5F6D2A9}" type="presOf" srcId="{E99E4974-F95D-B94B-9D7D-9FDF009AF778}" destId="{3669E015-2227-4B48-8675-5BA5D088FFAE}" srcOrd="0" destOrd="0" presId="urn:microsoft.com/office/officeart/2005/8/layout/cycle2"/>
    <dgm:cxn modelId="{529E37D2-55D6-2343-BB49-B1083F43AD99}" type="presOf" srcId="{0CF77B26-AECB-6540-BFFA-BE2C4F3989C5}" destId="{3BB7BDB5-B2F9-134A-B702-6F6EAC3CCB81}" srcOrd="0" destOrd="0" presId="urn:microsoft.com/office/officeart/2005/8/layout/cycle2"/>
    <dgm:cxn modelId="{7DD99E8A-9E92-BF47-9424-6A58BF438BCF}" srcId="{D967DDD6-D86A-BA43-9D82-F52977349892}" destId="{53998388-AC40-B84C-A2F3-F206F404620B}" srcOrd="0" destOrd="0" parTransId="{E21779ED-D519-F344-9F68-D70F7DAA31CB}" sibTransId="{3FDED296-A163-4E46-AFF6-EFCBF511A9AE}"/>
    <dgm:cxn modelId="{568226ED-DA1C-B64A-8F9A-0EDB7EFC65F2}" type="presOf" srcId="{FB0BBE2E-162B-6B44-9D87-46C6ACFEA878}" destId="{CA0A24EE-39A1-B541-AE02-45E7CED6C612}" srcOrd="0" destOrd="0" presId="urn:microsoft.com/office/officeart/2005/8/layout/cycle2"/>
    <dgm:cxn modelId="{B540D3E8-6F3B-AB4C-B67C-17DD319FA798}" srcId="{D967DDD6-D86A-BA43-9D82-F52977349892}" destId="{E99E4974-F95D-B94B-9D7D-9FDF009AF778}" srcOrd="3" destOrd="0" parTransId="{1E04F87E-E308-D34C-AE5E-862F384C9E20}" sibTransId="{FC749A83-BCE4-0B41-9F4C-4E27B7D5B247}"/>
    <dgm:cxn modelId="{C36530D9-844F-394D-B342-D49B032BC431}" type="presOf" srcId="{D967DDD6-D86A-BA43-9D82-F52977349892}" destId="{0677E94A-559F-804B-A3A1-D8A83DCD8675}" srcOrd="0" destOrd="0" presId="urn:microsoft.com/office/officeart/2005/8/layout/cycle2"/>
    <dgm:cxn modelId="{F290390C-DD21-F441-B08F-A259E222F277}" type="presParOf" srcId="{0677E94A-559F-804B-A3A1-D8A83DCD8675}" destId="{609725F0-70B1-1342-AAF1-F68598346D26}" srcOrd="0" destOrd="0" presId="urn:microsoft.com/office/officeart/2005/8/layout/cycle2"/>
    <dgm:cxn modelId="{A401188D-D480-844E-870B-4AB0781C3136}" type="presParOf" srcId="{0677E94A-559F-804B-A3A1-D8A83DCD8675}" destId="{44BF99C0-4930-B444-A652-5BCC24369027}" srcOrd="1" destOrd="0" presId="urn:microsoft.com/office/officeart/2005/8/layout/cycle2"/>
    <dgm:cxn modelId="{E21C22B1-D6C0-2745-9080-F84A78E830C2}" type="presParOf" srcId="{44BF99C0-4930-B444-A652-5BCC24369027}" destId="{D960F647-F6D1-A249-9787-1D0660AD78E6}" srcOrd="0" destOrd="0" presId="urn:microsoft.com/office/officeart/2005/8/layout/cycle2"/>
    <dgm:cxn modelId="{407CBB0D-C081-B74E-B891-76BE666F6EAA}" type="presParOf" srcId="{0677E94A-559F-804B-A3A1-D8A83DCD8675}" destId="{6854E8B9-B6E2-BB48-982F-9D05742EB56A}" srcOrd="2" destOrd="0" presId="urn:microsoft.com/office/officeart/2005/8/layout/cycle2"/>
    <dgm:cxn modelId="{6D488DA7-FD6A-DE4F-B3D8-89AE4B48C1AF}" type="presParOf" srcId="{0677E94A-559F-804B-A3A1-D8A83DCD8675}" destId="{0B3FF2A3-8477-F146-8398-9C4050EA113B}" srcOrd="3" destOrd="0" presId="urn:microsoft.com/office/officeart/2005/8/layout/cycle2"/>
    <dgm:cxn modelId="{9F8A66AC-DA6E-E74A-A354-0600AF9E5ADD}" type="presParOf" srcId="{0B3FF2A3-8477-F146-8398-9C4050EA113B}" destId="{53B6AA9F-1275-1747-AF87-2FACB52A49BA}" srcOrd="0" destOrd="0" presId="urn:microsoft.com/office/officeart/2005/8/layout/cycle2"/>
    <dgm:cxn modelId="{57AC326E-570D-E242-A52C-19802C9F9BA3}" type="presParOf" srcId="{0677E94A-559F-804B-A3A1-D8A83DCD8675}" destId="{3BB7BDB5-B2F9-134A-B702-6F6EAC3CCB81}" srcOrd="4" destOrd="0" presId="urn:microsoft.com/office/officeart/2005/8/layout/cycle2"/>
    <dgm:cxn modelId="{4D416ECC-3D74-C04E-BB85-04E4F6877577}" type="presParOf" srcId="{0677E94A-559F-804B-A3A1-D8A83DCD8675}" destId="{CA0A24EE-39A1-B541-AE02-45E7CED6C612}" srcOrd="5" destOrd="0" presId="urn:microsoft.com/office/officeart/2005/8/layout/cycle2"/>
    <dgm:cxn modelId="{A80C78CF-5593-4642-BC6B-5FB095AD6EB4}" type="presParOf" srcId="{CA0A24EE-39A1-B541-AE02-45E7CED6C612}" destId="{28875967-9532-A340-99F7-21233580B5E4}" srcOrd="0" destOrd="0" presId="urn:microsoft.com/office/officeart/2005/8/layout/cycle2"/>
    <dgm:cxn modelId="{F4FB775D-B73C-A14F-90A0-2621433F4C73}" type="presParOf" srcId="{0677E94A-559F-804B-A3A1-D8A83DCD8675}" destId="{3669E015-2227-4B48-8675-5BA5D088FFAE}" srcOrd="6" destOrd="0" presId="urn:microsoft.com/office/officeart/2005/8/layout/cycle2"/>
    <dgm:cxn modelId="{A9CBEACA-5026-6849-BB0F-A41303F181DD}" type="presParOf" srcId="{0677E94A-559F-804B-A3A1-D8A83DCD8675}" destId="{C0789928-BE06-BC41-8699-048DA4956BB6}" srcOrd="7" destOrd="0" presId="urn:microsoft.com/office/officeart/2005/8/layout/cycle2"/>
    <dgm:cxn modelId="{F7D74B4F-6F73-A94F-A143-52B4CD4A20E4}" type="presParOf" srcId="{C0789928-BE06-BC41-8699-048DA4956BB6}" destId="{033A640D-AF18-7941-809B-142D59234A74}" srcOrd="0" destOrd="0" presId="urn:microsoft.com/office/officeart/2005/8/layout/cycle2"/>
  </dgm:cxnLst>
  <dgm:bg>
    <a:noFill/>
    <a:effectLst>
      <a:softEdge rad="203200"/>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725F0-70B1-1342-AAF1-F68598346D26}">
      <dsp:nvSpPr>
        <dsp:cNvPr id="0" name=""/>
        <dsp:cNvSpPr/>
      </dsp:nvSpPr>
      <dsp:spPr>
        <a:xfrm>
          <a:off x="2903320" y="1231"/>
          <a:ext cx="1457867" cy="14578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 Experience as a Leader or Follower</a:t>
          </a:r>
        </a:p>
      </dsp:txBody>
      <dsp:txXfrm>
        <a:off x="3116820" y="214731"/>
        <a:ext cx="1030867" cy="1030867"/>
      </dsp:txXfrm>
    </dsp:sp>
    <dsp:sp modelId="{44BF99C0-4930-B444-A652-5BCC24369027}">
      <dsp:nvSpPr>
        <dsp:cNvPr id="0" name=""/>
        <dsp:cNvSpPr/>
      </dsp:nvSpPr>
      <dsp:spPr>
        <a:xfrm rot="2700000">
          <a:off x="4204817" y="1250941"/>
          <a:ext cx="388455" cy="49203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221883" y="1308145"/>
        <a:ext cx="271919" cy="295218"/>
      </dsp:txXfrm>
    </dsp:sp>
    <dsp:sp modelId="{6854E8B9-B6E2-BB48-982F-9D05742EB56A}">
      <dsp:nvSpPr>
        <dsp:cNvPr id="0" name=""/>
        <dsp:cNvSpPr/>
      </dsp:nvSpPr>
      <dsp:spPr>
        <a:xfrm>
          <a:off x="4452451" y="1550362"/>
          <a:ext cx="1457867" cy="14578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Critical Reflection</a:t>
          </a:r>
        </a:p>
      </dsp:txBody>
      <dsp:txXfrm>
        <a:off x="4665951" y="1763862"/>
        <a:ext cx="1030867" cy="1030867"/>
      </dsp:txXfrm>
    </dsp:sp>
    <dsp:sp modelId="{0B3FF2A3-8477-F146-8398-9C4050EA113B}">
      <dsp:nvSpPr>
        <dsp:cNvPr id="0" name=""/>
        <dsp:cNvSpPr/>
      </dsp:nvSpPr>
      <dsp:spPr>
        <a:xfrm rot="8100000">
          <a:off x="4220365" y="2800073"/>
          <a:ext cx="388455" cy="49203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4319835" y="2857277"/>
        <a:ext cx="271919" cy="295218"/>
      </dsp:txXfrm>
    </dsp:sp>
    <dsp:sp modelId="{3BB7BDB5-B2F9-134A-B702-6F6EAC3CCB81}">
      <dsp:nvSpPr>
        <dsp:cNvPr id="0" name=""/>
        <dsp:cNvSpPr/>
      </dsp:nvSpPr>
      <dsp:spPr>
        <a:xfrm>
          <a:off x="2903320" y="3099494"/>
          <a:ext cx="1457867" cy="14578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a:t>Experiential Abstraction</a:t>
          </a:r>
        </a:p>
      </dsp:txBody>
      <dsp:txXfrm>
        <a:off x="3116820" y="3312994"/>
        <a:ext cx="1030867" cy="1030867"/>
      </dsp:txXfrm>
    </dsp:sp>
    <dsp:sp modelId="{CA0A24EE-39A1-B541-AE02-45E7CED6C612}">
      <dsp:nvSpPr>
        <dsp:cNvPr id="0" name=""/>
        <dsp:cNvSpPr/>
      </dsp:nvSpPr>
      <dsp:spPr>
        <a:xfrm rot="13500000">
          <a:off x="2671234" y="2815621"/>
          <a:ext cx="388455" cy="49203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2770704" y="2955229"/>
        <a:ext cx="271919" cy="295218"/>
      </dsp:txXfrm>
    </dsp:sp>
    <dsp:sp modelId="{3669E015-2227-4B48-8675-5BA5D088FFAE}">
      <dsp:nvSpPr>
        <dsp:cNvPr id="0" name=""/>
        <dsp:cNvSpPr/>
      </dsp:nvSpPr>
      <dsp:spPr>
        <a:xfrm>
          <a:off x="1354188" y="1550362"/>
          <a:ext cx="1457867" cy="14578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a:t>Metacognitve</a:t>
          </a:r>
          <a:r>
            <a:rPr lang="en-US" sz="1400" kern="1200" dirty="0"/>
            <a:t> Discovery and Exploration</a:t>
          </a:r>
        </a:p>
      </dsp:txBody>
      <dsp:txXfrm>
        <a:off x="1567688" y="1763862"/>
        <a:ext cx="1030867" cy="1030867"/>
      </dsp:txXfrm>
    </dsp:sp>
    <dsp:sp modelId="{C0789928-BE06-BC41-8699-048DA4956BB6}">
      <dsp:nvSpPr>
        <dsp:cNvPr id="0" name=""/>
        <dsp:cNvSpPr/>
      </dsp:nvSpPr>
      <dsp:spPr>
        <a:xfrm rot="18900000">
          <a:off x="2655686" y="1266489"/>
          <a:ext cx="388455" cy="49203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672752" y="1406097"/>
        <a:ext cx="271919" cy="295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3D8537-C92F-D74F-BA59-4CE9EB79DFB5}">
      <dsp:nvSpPr>
        <dsp:cNvPr id="0" name=""/>
        <dsp:cNvSpPr/>
      </dsp:nvSpPr>
      <dsp:spPr>
        <a:xfrm>
          <a:off x="0" y="38079"/>
          <a:ext cx="5181600" cy="11536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b="1" kern="1200" dirty="0"/>
            <a:t>Stage 1: Experience as a Leadership or Follower </a:t>
          </a:r>
          <a:endParaRPr lang="en-US" sz="2900" kern="1200" dirty="0"/>
        </a:p>
      </dsp:txBody>
      <dsp:txXfrm>
        <a:off x="56315" y="94394"/>
        <a:ext cx="5068970" cy="1040990"/>
      </dsp:txXfrm>
    </dsp:sp>
    <dsp:sp modelId="{42701086-9F79-5C44-86A3-46E2AEA9D1AA}">
      <dsp:nvSpPr>
        <dsp:cNvPr id="0" name=""/>
        <dsp:cNvSpPr/>
      </dsp:nvSpPr>
      <dsp:spPr>
        <a:xfrm>
          <a:off x="0" y="1191699"/>
          <a:ext cx="5181600" cy="312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16"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a:t>Any experience(s) an individual might have in a leader or follower role. </a:t>
          </a:r>
        </a:p>
        <a:p>
          <a:pPr marL="228600" lvl="1" indent="-228600" algn="l" defTabSz="1022350">
            <a:lnSpc>
              <a:spcPct val="90000"/>
            </a:lnSpc>
            <a:spcBef>
              <a:spcPct val="0"/>
            </a:spcBef>
            <a:spcAft>
              <a:spcPct val="20000"/>
            </a:spcAft>
            <a:buChar char="••"/>
          </a:pPr>
          <a:r>
            <a:rPr lang="en-US" sz="2300" kern="1200"/>
            <a:t>Individual does not have to be in a formal leadership role nor an active participant. </a:t>
          </a:r>
        </a:p>
        <a:p>
          <a:pPr marL="228600" lvl="1" indent="-228600" algn="l" defTabSz="1022350">
            <a:lnSpc>
              <a:spcPct val="90000"/>
            </a:lnSpc>
            <a:spcBef>
              <a:spcPct val="0"/>
            </a:spcBef>
            <a:spcAft>
              <a:spcPct val="20000"/>
            </a:spcAft>
            <a:buChar char="••"/>
          </a:pPr>
          <a:r>
            <a:rPr lang="en-US" sz="2300" kern="1200"/>
            <a:t>Most experiences that contribute to leadership learning involve the individual in a follower role (Chaleff, 2009; Kellerman, 2008, 2012). </a:t>
          </a:r>
        </a:p>
      </dsp:txBody>
      <dsp:txXfrm>
        <a:off x="0" y="1191699"/>
        <a:ext cx="5181600" cy="31215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725F0-70B1-1342-AAF1-F68598346D26}">
      <dsp:nvSpPr>
        <dsp:cNvPr id="0" name=""/>
        <dsp:cNvSpPr/>
      </dsp:nvSpPr>
      <dsp:spPr>
        <a:xfrm>
          <a:off x="1885238" y="420022"/>
          <a:ext cx="3258261" cy="3487215"/>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dirty="0"/>
            <a:t> Experience as a Leader or Follower</a:t>
          </a:r>
        </a:p>
      </dsp:txBody>
      <dsp:txXfrm>
        <a:off x="2362399" y="930713"/>
        <a:ext cx="2303939" cy="24658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725F0-70B1-1342-AAF1-F68598346D26}">
      <dsp:nvSpPr>
        <dsp:cNvPr id="0" name=""/>
        <dsp:cNvSpPr/>
      </dsp:nvSpPr>
      <dsp:spPr>
        <a:xfrm>
          <a:off x="549" y="1463305"/>
          <a:ext cx="1294672" cy="12946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 Experience as a Leader or Follower</a:t>
          </a:r>
        </a:p>
      </dsp:txBody>
      <dsp:txXfrm>
        <a:off x="190149" y="1652905"/>
        <a:ext cx="915472" cy="915472"/>
      </dsp:txXfrm>
    </dsp:sp>
    <dsp:sp modelId="{DCF2EEB5-02AE-7C4D-8B78-90C67CBF8EE2}">
      <dsp:nvSpPr>
        <dsp:cNvPr id="0" name=""/>
        <dsp:cNvSpPr/>
      </dsp:nvSpPr>
      <dsp:spPr>
        <a:xfrm>
          <a:off x="1194327" y="1280328"/>
          <a:ext cx="807091" cy="43695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194327" y="1367718"/>
        <a:ext cx="676005" cy="262172"/>
      </dsp:txXfrm>
    </dsp:sp>
    <dsp:sp modelId="{5CA50731-2E1C-C44E-9CAB-E7AE6B9512F5}">
      <dsp:nvSpPr>
        <dsp:cNvPr id="0" name=""/>
        <dsp:cNvSpPr/>
      </dsp:nvSpPr>
      <dsp:spPr>
        <a:xfrm>
          <a:off x="1946207" y="1463305"/>
          <a:ext cx="1294672" cy="12946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Critical Reflection</a:t>
          </a:r>
        </a:p>
      </dsp:txBody>
      <dsp:txXfrm>
        <a:off x="2135807" y="1652905"/>
        <a:ext cx="915472" cy="915472"/>
      </dsp:txXfrm>
    </dsp:sp>
    <dsp:sp modelId="{B68501C7-A296-9F4E-A21D-B2B0103C41A7}">
      <dsp:nvSpPr>
        <dsp:cNvPr id="0" name=""/>
        <dsp:cNvSpPr/>
      </dsp:nvSpPr>
      <dsp:spPr>
        <a:xfrm rot="10800000" flipH="1" flipV="1">
          <a:off x="1175238" y="2502939"/>
          <a:ext cx="936637" cy="43908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1175238" y="2590755"/>
        <a:ext cx="804913" cy="2634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725F0-70B1-1342-AAF1-F68598346D26}">
      <dsp:nvSpPr>
        <dsp:cNvPr id="0" name=""/>
        <dsp:cNvSpPr/>
      </dsp:nvSpPr>
      <dsp:spPr>
        <a:xfrm>
          <a:off x="973378" y="620956"/>
          <a:ext cx="1294672" cy="12946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 Experience as a Leader or Follower</a:t>
          </a:r>
        </a:p>
      </dsp:txBody>
      <dsp:txXfrm>
        <a:off x="1162978" y="810556"/>
        <a:ext cx="915472" cy="915472"/>
      </dsp:txXfrm>
    </dsp:sp>
    <dsp:sp modelId="{DCF2EEB5-02AE-7C4D-8B78-90C67CBF8EE2}">
      <dsp:nvSpPr>
        <dsp:cNvPr id="0" name=""/>
        <dsp:cNvSpPr/>
      </dsp:nvSpPr>
      <dsp:spPr>
        <a:xfrm rot="3600000">
          <a:off x="1929743" y="1883713"/>
          <a:ext cx="344844" cy="43695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955606" y="1926307"/>
        <a:ext cx="241391" cy="262172"/>
      </dsp:txXfrm>
    </dsp:sp>
    <dsp:sp modelId="{5CA50731-2E1C-C44E-9CAB-E7AE6B9512F5}">
      <dsp:nvSpPr>
        <dsp:cNvPr id="0" name=""/>
        <dsp:cNvSpPr/>
      </dsp:nvSpPr>
      <dsp:spPr>
        <a:xfrm>
          <a:off x="1946040" y="2305655"/>
          <a:ext cx="1294672" cy="12946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Critical Reflection</a:t>
          </a:r>
        </a:p>
      </dsp:txBody>
      <dsp:txXfrm>
        <a:off x="2135640" y="2495255"/>
        <a:ext cx="915472" cy="915472"/>
      </dsp:txXfrm>
    </dsp:sp>
    <dsp:sp modelId="{B68501C7-A296-9F4E-A21D-B2B0103C41A7}">
      <dsp:nvSpPr>
        <dsp:cNvPr id="0" name=""/>
        <dsp:cNvSpPr/>
      </dsp:nvSpPr>
      <dsp:spPr>
        <a:xfrm flipH="1" flipV="1">
          <a:off x="1430376" y="2733451"/>
          <a:ext cx="400195" cy="43908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1550434" y="2821267"/>
        <a:ext cx="280137" cy="263448"/>
      </dsp:txXfrm>
    </dsp:sp>
    <dsp:sp modelId="{94380737-E77F-624B-A43F-7A3B448BB585}">
      <dsp:nvSpPr>
        <dsp:cNvPr id="0" name=""/>
        <dsp:cNvSpPr/>
      </dsp:nvSpPr>
      <dsp:spPr>
        <a:xfrm>
          <a:off x="717" y="2305655"/>
          <a:ext cx="1294672" cy="12946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Experiential Abstraction</a:t>
          </a:r>
        </a:p>
      </dsp:txBody>
      <dsp:txXfrm>
        <a:off x="190317" y="2495255"/>
        <a:ext cx="915472" cy="915472"/>
      </dsp:txXfrm>
    </dsp:sp>
    <dsp:sp modelId="{1D2E0984-DCDC-7B48-B431-E567A5E76158}">
      <dsp:nvSpPr>
        <dsp:cNvPr id="0" name=""/>
        <dsp:cNvSpPr/>
      </dsp:nvSpPr>
      <dsp:spPr>
        <a:xfrm rot="3600000" flipH="1">
          <a:off x="3090846" y="4198424"/>
          <a:ext cx="301166" cy="4571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3101132" y="4213507"/>
        <a:ext cx="287451" cy="274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725F0-70B1-1342-AAF1-F68598346D26}">
      <dsp:nvSpPr>
        <dsp:cNvPr id="0" name=""/>
        <dsp:cNvSpPr/>
      </dsp:nvSpPr>
      <dsp:spPr>
        <a:xfrm>
          <a:off x="1598838" y="17344"/>
          <a:ext cx="1506951" cy="15069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 Experience as a Leader or Follower</a:t>
          </a:r>
        </a:p>
      </dsp:txBody>
      <dsp:txXfrm>
        <a:off x="1819526" y="238032"/>
        <a:ext cx="1065575" cy="1065575"/>
      </dsp:txXfrm>
    </dsp:sp>
    <dsp:sp modelId="{44BF99C0-4930-B444-A652-5BCC24369027}">
      <dsp:nvSpPr>
        <dsp:cNvPr id="0" name=""/>
        <dsp:cNvSpPr/>
      </dsp:nvSpPr>
      <dsp:spPr>
        <a:xfrm rot="2700000">
          <a:off x="2943870" y="1307878"/>
          <a:ext cx="399599" cy="508596"/>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961426" y="1367213"/>
        <a:ext cx="279719" cy="305158"/>
      </dsp:txXfrm>
    </dsp:sp>
    <dsp:sp modelId="{6854E8B9-B6E2-BB48-982F-9D05742EB56A}">
      <dsp:nvSpPr>
        <dsp:cNvPr id="0" name=""/>
        <dsp:cNvSpPr/>
      </dsp:nvSpPr>
      <dsp:spPr>
        <a:xfrm>
          <a:off x="3197545" y="1616051"/>
          <a:ext cx="1506951" cy="15069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Critical Reflection</a:t>
          </a:r>
        </a:p>
      </dsp:txBody>
      <dsp:txXfrm>
        <a:off x="3418233" y="1836739"/>
        <a:ext cx="1065575" cy="1065575"/>
      </dsp:txXfrm>
    </dsp:sp>
    <dsp:sp modelId="{0B3FF2A3-8477-F146-8398-9C4050EA113B}">
      <dsp:nvSpPr>
        <dsp:cNvPr id="0" name=""/>
        <dsp:cNvSpPr/>
      </dsp:nvSpPr>
      <dsp:spPr>
        <a:xfrm rot="8100000">
          <a:off x="2959864" y="2906585"/>
          <a:ext cx="399599" cy="508596"/>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062188" y="2965920"/>
        <a:ext cx="279719" cy="305158"/>
      </dsp:txXfrm>
    </dsp:sp>
    <dsp:sp modelId="{3BB7BDB5-B2F9-134A-B702-6F6EAC3CCB81}">
      <dsp:nvSpPr>
        <dsp:cNvPr id="0" name=""/>
        <dsp:cNvSpPr/>
      </dsp:nvSpPr>
      <dsp:spPr>
        <a:xfrm>
          <a:off x="1598838" y="3214758"/>
          <a:ext cx="1506951" cy="15069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a:t>Experiential Abstraction</a:t>
          </a:r>
        </a:p>
      </dsp:txBody>
      <dsp:txXfrm>
        <a:off x="1819526" y="3435446"/>
        <a:ext cx="1065575" cy="1065575"/>
      </dsp:txXfrm>
    </dsp:sp>
    <dsp:sp modelId="{CA0A24EE-39A1-B541-AE02-45E7CED6C612}">
      <dsp:nvSpPr>
        <dsp:cNvPr id="0" name=""/>
        <dsp:cNvSpPr/>
      </dsp:nvSpPr>
      <dsp:spPr>
        <a:xfrm rot="13500000">
          <a:off x="1361157" y="2922579"/>
          <a:ext cx="399599" cy="508596"/>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1463481" y="3066682"/>
        <a:ext cx="279719" cy="305158"/>
      </dsp:txXfrm>
    </dsp:sp>
    <dsp:sp modelId="{3669E015-2227-4B48-8675-5BA5D088FFAE}">
      <dsp:nvSpPr>
        <dsp:cNvPr id="0" name=""/>
        <dsp:cNvSpPr/>
      </dsp:nvSpPr>
      <dsp:spPr>
        <a:xfrm>
          <a:off x="131" y="1616051"/>
          <a:ext cx="1506951" cy="150695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a:t>Metacognitve</a:t>
          </a:r>
          <a:r>
            <a:rPr lang="en-US" sz="1400" kern="1200" dirty="0"/>
            <a:t> Discovery and Exploration</a:t>
          </a:r>
        </a:p>
      </dsp:txBody>
      <dsp:txXfrm>
        <a:off x="220819" y="1836739"/>
        <a:ext cx="1065575" cy="1065575"/>
      </dsp:txXfrm>
    </dsp:sp>
    <dsp:sp modelId="{C0789928-BE06-BC41-8699-048DA4956BB6}">
      <dsp:nvSpPr>
        <dsp:cNvPr id="0" name=""/>
        <dsp:cNvSpPr/>
      </dsp:nvSpPr>
      <dsp:spPr>
        <a:xfrm rot="18900000">
          <a:off x="1345163" y="1323872"/>
          <a:ext cx="399599" cy="508596"/>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362719" y="1467975"/>
        <a:ext cx="279719" cy="3051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725F0-70B1-1342-AAF1-F68598346D26}">
      <dsp:nvSpPr>
        <dsp:cNvPr id="0" name=""/>
        <dsp:cNvSpPr/>
      </dsp:nvSpPr>
      <dsp:spPr>
        <a:xfrm>
          <a:off x="1616891" y="1011"/>
          <a:ext cx="1517141" cy="151714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 Experience as a Leader or Follower</a:t>
          </a:r>
        </a:p>
      </dsp:txBody>
      <dsp:txXfrm>
        <a:off x="1839071" y="223191"/>
        <a:ext cx="1072781" cy="1072781"/>
      </dsp:txXfrm>
    </dsp:sp>
    <dsp:sp modelId="{44BF99C0-4930-B444-A652-5BCC24369027}">
      <dsp:nvSpPr>
        <dsp:cNvPr id="0" name=""/>
        <dsp:cNvSpPr/>
      </dsp:nvSpPr>
      <dsp:spPr>
        <a:xfrm rot="2700000">
          <a:off x="2971066" y="1300479"/>
          <a:ext cx="402622" cy="512035"/>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988755" y="1360181"/>
        <a:ext cx="281835" cy="307221"/>
      </dsp:txXfrm>
    </dsp:sp>
    <dsp:sp modelId="{6854E8B9-B6E2-BB48-982F-9D05742EB56A}">
      <dsp:nvSpPr>
        <dsp:cNvPr id="0" name=""/>
        <dsp:cNvSpPr/>
      </dsp:nvSpPr>
      <dsp:spPr>
        <a:xfrm>
          <a:off x="3226836" y="1610956"/>
          <a:ext cx="1517141" cy="151714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Critical Reflection</a:t>
          </a:r>
        </a:p>
      </dsp:txBody>
      <dsp:txXfrm>
        <a:off x="3449016" y="1833136"/>
        <a:ext cx="1072781" cy="1072781"/>
      </dsp:txXfrm>
    </dsp:sp>
    <dsp:sp modelId="{0B3FF2A3-8477-F146-8398-9C4050EA113B}">
      <dsp:nvSpPr>
        <dsp:cNvPr id="0" name=""/>
        <dsp:cNvSpPr/>
      </dsp:nvSpPr>
      <dsp:spPr>
        <a:xfrm rot="8100000">
          <a:off x="2987181" y="2910424"/>
          <a:ext cx="402622" cy="512035"/>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090279" y="2970126"/>
        <a:ext cx="281835" cy="307221"/>
      </dsp:txXfrm>
    </dsp:sp>
    <dsp:sp modelId="{3BB7BDB5-B2F9-134A-B702-6F6EAC3CCB81}">
      <dsp:nvSpPr>
        <dsp:cNvPr id="0" name=""/>
        <dsp:cNvSpPr/>
      </dsp:nvSpPr>
      <dsp:spPr>
        <a:xfrm>
          <a:off x="1616891" y="3220900"/>
          <a:ext cx="1517141" cy="151714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a:t>Experiential Abstraction</a:t>
          </a:r>
        </a:p>
      </dsp:txBody>
      <dsp:txXfrm>
        <a:off x="1839071" y="3443080"/>
        <a:ext cx="1072781" cy="1072781"/>
      </dsp:txXfrm>
    </dsp:sp>
    <dsp:sp modelId="{CA0A24EE-39A1-B541-AE02-45E7CED6C612}">
      <dsp:nvSpPr>
        <dsp:cNvPr id="0" name=""/>
        <dsp:cNvSpPr/>
      </dsp:nvSpPr>
      <dsp:spPr>
        <a:xfrm rot="13500000">
          <a:off x="1377236" y="2926539"/>
          <a:ext cx="402622" cy="512035"/>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1480334" y="3071651"/>
        <a:ext cx="281835" cy="307221"/>
      </dsp:txXfrm>
    </dsp:sp>
    <dsp:sp modelId="{3669E015-2227-4B48-8675-5BA5D088FFAE}">
      <dsp:nvSpPr>
        <dsp:cNvPr id="0" name=""/>
        <dsp:cNvSpPr/>
      </dsp:nvSpPr>
      <dsp:spPr>
        <a:xfrm>
          <a:off x="6947" y="1610956"/>
          <a:ext cx="1517141" cy="151714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a:t>Metacognitive </a:t>
          </a:r>
          <a:r>
            <a:rPr lang="en-US" sz="1400" kern="1200" dirty="0"/>
            <a:t>Discovery and Exploration</a:t>
          </a:r>
        </a:p>
      </dsp:txBody>
      <dsp:txXfrm>
        <a:off x="229127" y="1833136"/>
        <a:ext cx="1072781" cy="1072781"/>
      </dsp:txXfrm>
    </dsp:sp>
    <dsp:sp modelId="{C0789928-BE06-BC41-8699-048DA4956BB6}">
      <dsp:nvSpPr>
        <dsp:cNvPr id="0" name=""/>
        <dsp:cNvSpPr/>
      </dsp:nvSpPr>
      <dsp:spPr>
        <a:xfrm rot="18900000">
          <a:off x="1361121" y="1316594"/>
          <a:ext cx="402622" cy="512035"/>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378810" y="1461706"/>
        <a:ext cx="281835" cy="30722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2C86AD-A8A2-4149-B17E-B62BF2E3C36E}" type="datetimeFigureOut">
              <a:rPr lang="en-US" smtClean="0"/>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1C9BEB-737D-EB48-B52A-AC80BC3CE11D}" type="slidenum">
              <a:rPr lang="en-US" smtClean="0"/>
              <a:t>‹#›</a:t>
            </a:fld>
            <a:endParaRPr lang="en-US"/>
          </a:p>
        </p:txBody>
      </p:sp>
    </p:spTree>
    <p:extLst>
      <p:ext uri="{BB962C8B-B14F-4D97-AF65-F5344CB8AC3E}">
        <p14:creationId xmlns:p14="http://schemas.microsoft.com/office/powerpoint/2010/main" val="41449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a:t>Roberts </a:t>
            </a:r>
            <a:r>
              <a:rPr lang="en-US" sz="1400" dirty="0"/>
              <a:t>and </a:t>
            </a:r>
            <a:r>
              <a:rPr lang="en-US" sz="1400" err="1"/>
              <a:t>Ullom</a:t>
            </a:r>
            <a:r>
              <a:rPr lang="en-US" sz="1400"/>
              <a:t> (1989) provided training</a:t>
            </a:r>
            <a:r>
              <a:rPr lang="en-US" sz="1400" dirty="0"/>
              <a:t>, education, and development (TED model) as the way we should approach leadership learning. </a:t>
            </a:r>
          </a:p>
          <a:p>
            <a:endParaRPr lang="en-US" sz="1400"/>
          </a:p>
          <a:p>
            <a:r>
              <a:rPr lang="en-US" sz="1400"/>
              <a:t>6 areas build </a:t>
            </a:r>
            <a:r>
              <a:rPr lang="en-US" sz="1400" dirty="0"/>
              <a:t>upon many scholars’ work in various facets of learning, teaching, </a:t>
            </a:r>
            <a:r>
              <a:rPr lang="en-US" sz="1400"/>
              <a:t>and education</a:t>
            </a:r>
          </a:p>
          <a:p>
            <a:r>
              <a:rPr lang="en-US" sz="1400"/>
              <a:t>Resulting </a:t>
            </a:r>
            <a:r>
              <a:rPr lang="en-US" sz="1400" dirty="0"/>
              <a:t>in a framework that challenges leadership educators to rethink leadership learning. </a:t>
            </a:r>
          </a:p>
          <a:p>
            <a:r>
              <a:rPr lang="en-US" sz="1400"/>
              <a:t> </a:t>
            </a:r>
          </a:p>
          <a:p>
            <a:r>
              <a:rPr lang="en-US" sz="1400"/>
              <a:t>Metaphor </a:t>
            </a:r>
            <a:r>
              <a:rPr lang="en-US" sz="1400" dirty="0"/>
              <a:t>of a </a:t>
            </a:r>
            <a:r>
              <a:rPr lang="en-US" sz="1400"/>
              <a:t>steering wheel- students steer </a:t>
            </a:r>
            <a:r>
              <a:rPr lang="en-US" sz="1400" dirty="0"/>
              <a:t>their own learning, but also for educators to better understand the multiple ways in which students learn</a:t>
            </a:r>
            <a:r>
              <a:rPr lang="en-US" sz="1400"/>
              <a:t>. </a:t>
            </a:r>
          </a:p>
          <a:p>
            <a:endParaRPr lang="en-US" sz="1400"/>
          </a:p>
          <a:p>
            <a:r>
              <a:rPr lang="en-US" sz="1400"/>
              <a:t>A</a:t>
            </a:r>
            <a:r>
              <a:rPr lang="en-US" sz="1400" baseline="0"/>
              <a:t> teaching strategy can take one or several into consideration</a:t>
            </a:r>
            <a:endParaRPr lang="en-US" sz="1400"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3</a:t>
            </a:fld>
            <a:endParaRPr lang="en-US"/>
          </a:p>
        </p:txBody>
      </p:sp>
    </p:spTree>
    <p:extLst>
      <p:ext uri="{BB962C8B-B14F-4D97-AF65-F5344CB8AC3E}">
        <p14:creationId xmlns:p14="http://schemas.microsoft.com/office/powerpoint/2010/main" val="3722535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L</a:t>
            </a:r>
            <a:r>
              <a:rPr lang="en-US" sz="1400"/>
              <a:t>eadership </a:t>
            </a:r>
            <a:r>
              <a:rPr lang="en-US" sz="1400" dirty="0"/>
              <a:t>knowledge acquisition occurs in </a:t>
            </a:r>
            <a:r>
              <a:rPr lang="en-US" sz="1400"/>
              <a:t>all programs</a:t>
            </a:r>
          </a:p>
          <a:p>
            <a:r>
              <a:rPr lang="en-US" sz="1400"/>
              <a:t>Even just</a:t>
            </a:r>
            <a:r>
              <a:rPr lang="en-US" sz="1400" baseline="0"/>
              <a:t> by</a:t>
            </a:r>
            <a:r>
              <a:rPr lang="en-US" sz="1400"/>
              <a:t> </a:t>
            </a:r>
            <a:r>
              <a:rPr lang="en-US" sz="1400" dirty="0"/>
              <a:t>using language about leadership that may not have been </a:t>
            </a:r>
            <a:r>
              <a:rPr lang="en-US" sz="1400"/>
              <a:t>used previously</a:t>
            </a:r>
          </a:p>
          <a:p>
            <a:endParaRPr lang="en-US" sz="1400"/>
          </a:p>
          <a:p>
            <a:r>
              <a:rPr lang="en-US" sz="1400"/>
              <a:t>Mos</a:t>
            </a:r>
            <a:r>
              <a:rPr lang="en-US" sz="1400" baseline="0"/>
              <a:t>t widely-used leadership frameworks guide leadership programs</a:t>
            </a:r>
            <a:endParaRPr lang="en-US" sz="1400"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4</a:t>
            </a:fld>
            <a:endParaRPr lang="en-US"/>
          </a:p>
        </p:txBody>
      </p:sp>
    </p:spTree>
    <p:extLst>
      <p:ext uri="{BB962C8B-B14F-4D97-AF65-F5344CB8AC3E}">
        <p14:creationId xmlns:p14="http://schemas.microsoft.com/office/powerpoint/2010/main" val="2636090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Which</a:t>
            </a:r>
            <a:r>
              <a:rPr lang="en-US" baseline="0"/>
              <a:t> onces can be used for co-curriculuar? (Discussion and Application)</a:t>
            </a:r>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5</a:t>
            </a:fld>
            <a:endParaRPr lang="en-US"/>
          </a:p>
        </p:txBody>
      </p:sp>
    </p:spTree>
    <p:extLst>
      <p:ext uri="{BB962C8B-B14F-4D97-AF65-F5344CB8AC3E}">
        <p14:creationId xmlns:p14="http://schemas.microsoft.com/office/powerpoint/2010/main" val="1674892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a:t>Leadership </a:t>
            </a:r>
            <a:r>
              <a:rPr lang="en-US" sz="1400" dirty="0"/>
              <a:t>development focuses </a:t>
            </a:r>
            <a:r>
              <a:rPr lang="en-US" sz="1400" u="sng" dirty="0"/>
              <a:t>on relationships </a:t>
            </a:r>
            <a:r>
              <a:rPr lang="en-US" sz="1400" dirty="0"/>
              <a:t>as well as opportunities to integrate and understand </a:t>
            </a:r>
            <a:r>
              <a:rPr lang="en-US" sz="1400"/>
              <a:t>a group</a:t>
            </a:r>
          </a:p>
          <a:p>
            <a:endParaRPr lang="en-US" sz="1400"/>
          </a:p>
          <a:p>
            <a:r>
              <a:rPr lang="en-US" sz="1400"/>
              <a:t>Leader </a:t>
            </a:r>
            <a:r>
              <a:rPr lang="en-US" sz="1400" dirty="0"/>
              <a:t>development focuses on the individual; one’s intrapersonal growth and opportunity to understand </a:t>
            </a:r>
            <a:r>
              <a:rPr lang="en-US" sz="1400"/>
              <a:t>the self.  </a:t>
            </a:r>
          </a:p>
          <a:p>
            <a:r>
              <a:rPr lang="en-US" sz="1400"/>
              <a:t>Through </a:t>
            </a:r>
            <a:r>
              <a:rPr lang="en-US" sz="1400" dirty="0"/>
              <a:t>enhancing an individual’s knowledge, skills, and values, one can build human capital as a leader. </a:t>
            </a:r>
          </a:p>
        </p:txBody>
      </p:sp>
      <p:sp>
        <p:nvSpPr>
          <p:cNvPr id="4" name="Slide Number Placeholder 3"/>
          <p:cNvSpPr>
            <a:spLocks noGrp="1"/>
          </p:cNvSpPr>
          <p:nvPr>
            <p:ph type="sldNum" sz="quarter" idx="10"/>
          </p:nvPr>
        </p:nvSpPr>
        <p:spPr/>
        <p:txBody>
          <a:bodyPr/>
          <a:lstStyle/>
          <a:p>
            <a:fld id="{B8796F01-7154-41E0-B48B-A6921757531A}" type="slidenum">
              <a:rPr lang="en-US" smtClean="0"/>
              <a:pPr/>
              <a:t>6</a:t>
            </a:fld>
            <a:endParaRPr lang="en-US"/>
          </a:p>
        </p:txBody>
      </p:sp>
    </p:spTree>
    <p:extLst>
      <p:ext uri="{BB962C8B-B14F-4D97-AF65-F5344CB8AC3E}">
        <p14:creationId xmlns:p14="http://schemas.microsoft.com/office/powerpoint/2010/main" val="323655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7</a:t>
            </a:fld>
            <a:endParaRPr lang="en-US"/>
          </a:p>
        </p:txBody>
      </p:sp>
    </p:spTree>
    <p:extLst>
      <p:ext uri="{BB962C8B-B14F-4D97-AF65-F5344CB8AC3E}">
        <p14:creationId xmlns:p14="http://schemas.microsoft.com/office/powerpoint/2010/main" val="145527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Most often used for</a:t>
            </a:r>
            <a:r>
              <a:rPr lang="en-US" sz="1400" baseline="0" dirty="0"/>
              <a:t> training positional </a:t>
            </a:r>
            <a:r>
              <a:rPr lang="en-US" sz="1400" baseline="0"/>
              <a:t>student leaders</a:t>
            </a:r>
          </a:p>
          <a:p>
            <a:endParaRPr lang="en-US" sz="1400" baseline="0" dirty="0"/>
          </a:p>
          <a:p>
            <a:r>
              <a:rPr lang="en-US" sz="1400" baseline="0" dirty="0"/>
              <a:t>Scaffolding- practice and build upon lessons toward mastery and observable behavioral change. </a:t>
            </a:r>
            <a:endParaRPr lang="en-US" sz="1400"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8</a:t>
            </a:fld>
            <a:endParaRPr lang="en-US"/>
          </a:p>
        </p:txBody>
      </p:sp>
    </p:spTree>
    <p:extLst>
      <p:ext uri="{BB962C8B-B14F-4D97-AF65-F5344CB8AC3E}">
        <p14:creationId xmlns:p14="http://schemas.microsoft.com/office/powerpoint/2010/main" val="378734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9</a:t>
            </a:fld>
            <a:endParaRPr lang="en-US"/>
          </a:p>
        </p:txBody>
      </p:sp>
    </p:spTree>
    <p:extLst>
      <p:ext uri="{BB962C8B-B14F-4D97-AF65-F5344CB8AC3E}">
        <p14:creationId xmlns:p14="http://schemas.microsoft.com/office/powerpoint/2010/main" val="1705046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Learning is always </a:t>
            </a:r>
            <a:r>
              <a:rPr lang="en-US" sz="1400"/>
              <a:t>culturally bound</a:t>
            </a:r>
          </a:p>
          <a:p>
            <a:endParaRPr lang="en-US" sz="1400" dirty="0"/>
          </a:p>
          <a:p>
            <a:r>
              <a:rPr lang="en-US" sz="1400" dirty="0"/>
              <a:t>Inductive looking- look in order to make sense of the world- introduced to new concepts, interactions, and relationships. Is</a:t>
            </a:r>
            <a:r>
              <a:rPr lang="en-US" sz="1400" baseline="0" dirty="0"/>
              <a:t> focused on </a:t>
            </a:r>
            <a:r>
              <a:rPr lang="en-US" sz="1400" baseline="0"/>
              <a:t>purely description</a:t>
            </a:r>
          </a:p>
          <a:p>
            <a:endParaRPr lang="en-US" sz="1400" dirty="0"/>
          </a:p>
          <a:p>
            <a:r>
              <a:rPr lang="en-US" sz="1400" dirty="0"/>
              <a:t>Deductive</a:t>
            </a:r>
            <a:r>
              <a:rPr lang="en-US" sz="1400" baseline="0" dirty="0"/>
              <a:t> looking- observing in which inferences are made from previous experiences. Conclusions are from principles we infer</a:t>
            </a:r>
          </a:p>
          <a:p>
            <a:r>
              <a:rPr lang="en-US" sz="1400" baseline="0" dirty="0"/>
              <a:t>Effective observational learning incorporates both inductive sense-making and deductive conclusions about ourselves, others, and the world around us. </a:t>
            </a:r>
            <a:endParaRPr lang="en-US" sz="1400"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10</a:t>
            </a:fld>
            <a:endParaRPr lang="en-US"/>
          </a:p>
        </p:txBody>
      </p:sp>
    </p:spTree>
    <p:extLst>
      <p:ext uri="{BB962C8B-B14F-4D97-AF65-F5344CB8AC3E}">
        <p14:creationId xmlns:p14="http://schemas.microsoft.com/office/powerpoint/2010/main" val="141113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11</a:t>
            </a:fld>
            <a:endParaRPr lang="en-US"/>
          </a:p>
        </p:txBody>
      </p:sp>
    </p:spTree>
    <p:extLst>
      <p:ext uri="{BB962C8B-B14F-4D97-AF65-F5344CB8AC3E}">
        <p14:creationId xmlns:p14="http://schemas.microsoft.com/office/powerpoint/2010/main" val="328515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Learners construct meaning in response to direct and personal encounters with activities </a:t>
            </a:r>
            <a:r>
              <a:rPr lang="en-US" sz="1400"/>
              <a:t>of leadership</a:t>
            </a:r>
          </a:p>
          <a:p>
            <a:endParaRPr lang="en-US" sz="1400" dirty="0"/>
          </a:p>
          <a:p>
            <a:r>
              <a:rPr lang="en-US" sz="1400" dirty="0"/>
              <a:t>Constructivist</a:t>
            </a:r>
            <a:r>
              <a:rPr lang="en-US" sz="1400" baseline="0" dirty="0"/>
              <a:t> in nature (nature of learning that focuses on how humans make meaning from their experiences)</a:t>
            </a:r>
            <a:endParaRPr lang="en-US" sz="1400"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12</a:t>
            </a:fld>
            <a:endParaRPr lang="en-US"/>
          </a:p>
        </p:txBody>
      </p:sp>
    </p:spTree>
    <p:extLst>
      <p:ext uri="{BB962C8B-B14F-4D97-AF65-F5344CB8AC3E}">
        <p14:creationId xmlns:p14="http://schemas.microsoft.com/office/powerpoint/2010/main" val="270692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13</a:t>
            </a:fld>
            <a:endParaRPr lang="en-US"/>
          </a:p>
        </p:txBody>
      </p:sp>
    </p:spTree>
    <p:extLst>
      <p:ext uri="{BB962C8B-B14F-4D97-AF65-F5344CB8AC3E}">
        <p14:creationId xmlns:p14="http://schemas.microsoft.com/office/powerpoint/2010/main" val="2882583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Metacognition sits at the heart of leadership learning because without critical thought and reflection of the learning experience, we cannot make meaning or begin to apply and adapt what we learn</a:t>
            </a:r>
            <a:r>
              <a:rPr lang="en-US" sz="1400"/>
              <a:t>. </a:t>
            </a:r>
          </a:p>
          <a:p>
            <a:endParaRPr lang="en-US" sz="1400" dirty="0"/>
          </a:p>
          <a:p>
            <a:r>
              <a:rPr lang="en-US" sz="1400" dirty="0"/>
              <a:t>Critical thinking</a:t>
            </a:r>
            <a:r>
              <a:rPr lang="en-US" sz="1400" baseline="0" dirty="0"/>
              <a:t> </a:t>
            </a:r>
            <a:r>
              <a:rPr lang="en-US" sz="1400" baseline="0"/>
              <a:t>is essential</a:t>
            </a:r>
          </a:p>
          <a:p>
            <a:endParaRPr lang="en-US" sz="1400" baseline="0" dirty="0"/>
          </a:p>
          <a:p>
            <a:r>
              <a:rPr lang="en-US" sz="1400" baseline="0" dirty="0"/>
              <a:t>3-phase metacognition process</a:t>
            </a:r>
          </a:p>
          <a:p>
            <a:pPr marL="353358" indent="-353358">
              <a:buAutoNum type="arabicPeriod"/>
            </a:pPr>
            <a:r>
              <a:rPr lang="en-US" sz="1400" baseline="0" dirty="0"/>
              <a:t>Planning</a:t>
            </a:r>
          </a:p>
          <a:p>
            <a:pPr marL="353358" indent="-353358">
              <a:buAutoNum type="arabicPeriod"/>
            </a:pPr>
            <a:r>
              <a:rPr lang="en-US" sz="1400" baseline="0" dirty="0"/>
              <a:t>Monitoring</a:t>
            </a:r>
          </a:p>
          <a:p>
            <a:pPr marL="353358" indent="-353358">
              <a:buAutoNum type="arabicPeriod"/>
            </a:pPr>
            <a:r>
              <a:rPr lang="en-US" sz="1400" baseline="0" dirty="0"/>
              <a:t>Evaluation</a:t>
            </a:r>
            <a:endParaRPr lang="en-US" sz="1400"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14</a:t>
            </a:fld>
            <a:endParaRPr lang="en-US"/>
          </a:p>
        </p:txBody>
      </p:sp>
    </p:spTree>
    <p:extLst>
      <p:ext uri="{BB962C8B-B14F-4D97-AF65-F5344CB8AC3E}">
        <p14:creationId xmlns:p14="http://schemas.microsoft.com/office/powerpoint/2010/main" val="1637603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15</a:t>
            </a:fld>
            <a:endParaRPr lang="en-US"/>
          </a:p>
        </p:txBody>
      </p:sp>
    </p:spTree>
    <p:extLst>
      <p:ext uri="{BB962C8B-B14F-4D97-AF65-F5344CB8AC3E}">
        <p14:creationId xmlns:p14="http://schemas.microsoft.com/office/powerpoint/2010/main" val="131275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16</a:t>
            </a:fld>
            <a:endParaRPr lang="en-US"/>
          </a:p>
        </p:txBody>
      </p:sp>
    </p:spTree>
    <p:extLst>
      <p:ext uri="{BB962C8B-B14F-4D97-AF65-F5344CB8AC3E}">
        <p14:creationId xmlns:p14="http://schemas.microsoft.com/office/powerpoint/2010/main" val="1934076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that look like in practice?</a:t>
            </a:r>
          </a:p>
        </p:txBody>
      </p:sp>
      <p:sp>
        <p:nvSpPr>
          <p:cNvPr id="4" name="Slide Number Placeholder 3"/>
          <p:cNvSpPr>
            <a:spLocks noGrp="1"/>
          </p:cNvSpPr>
          <p:nvPr>
            <p:ph type="sldNum" sz="quarter" idx="5"/>
          </p:nvPr>
        </p:nvSpPr>
        <p:spPr/>
        <p:txBody>
          <a:bodyPr/>
          <a:lstStyle/>
          <a:p>
            <a:fld id="{781C9BEB-737D-EB48-B52A-AC80BC3CE11D}" type="slidenum">
              <a:rPr lang="en-US" smtClean="0"/>
              <a:t>17</a:t>
            </a:fld>
            <a:endParaRPr lang="en-US"/>
          </a:p>
        </p:txBody>
      </p:sp>
    </p:spTree>
    <p:extLst>
      <p:ext uri="{BB962C8B-B14F-4D97-AF65-F5344CB8AC3E}">
        <p14:creationId xmlns:p14="http://schemas.microsoft.com/office/powerpoint/2010/main" val="3300663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LFESTL</a:t>
            </a:r>
          </a:p>
        </p:txBody>
      </p:sp>
      <p:sp>
        <p:nvSpPr>
          <p:cNvPr id="4" name="Slide Number Placeholder 3"/>
          <p:cNvSpPr>
            <a:spLocks noGrp="1"/>
          </p:cNvSpPr>
          <p:nvPr>
            <p:ph type="sldNum" sz="quarter" idx="5"/>
          </p:nvPr>
        </p:nvSpPr>
        <p:spPr/>
        <p:txBody>
          <a:bodyPr/>
          <a:lstStyle/>
          <a:p>
            <a:fld id="{5F083EFC-2AA6-4B63-A481-AEDF6A88FCC2}" type="slidenum">
              <a:rPr lang="en-US" smtClean="0"/>
              <a:t>20</a:t>
            </a:fld>
            <a:endParaRPr lang="en-US"/>
          </a:p>
        </p:txBody>
      </p:sp>
    </p:spTree>
    <p:extLst>
      <p:ext uri="{BB962C8B-B14F-4D97-AF65-F5344CB8AC3E}">
        <p14:creationId xmlns:p14="http://schemas.microsoft.com/office/powerpoint/2010/main" val="3117374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859F7E-D9A4-8D49-BD0E-A6541E5EA94A}" type="slidenum">
              <a:rPr lang="en-US" smtClean="0"/>
              <a:t>26</a:t>
            </a:fld>
            <a:endParaRPr lang="en-US"/>
          </a:p>
        </p:txBody>
      </p:sp>
    </p:spTree>
    <p:extLst>
      <p:ext uri="{BB962C8B-B14F-4D97-AF65-F5344CB8AC3E}">
        <p14:creationId xmlns:p14="http://schemas.microsoft.com/office/powerpoint/2010/main" val="991077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AAE6F-30DD-2241-8D16-64C46FE346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43D954-F97E-C945-94E6-F14876C9D6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256AC0-C20E-144D-BD97-3ABDBE286EB1}"/>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5" name="Footer Placeholder 4">
            <a:extLst>
              <a:ext uri="{FF2B5EF4-FFF2-40B4-BE49-F238E27FC236}">
                <a16:creationId xmlns:a16="http://schemas.microsoft.com/office/drawing/2014/main" id="{DA97D12A-6DA8-4444-B49B-D554D2FDAD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3D12C-3C20-ED4F-98CB-71E4D878BA22}"/>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2921799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2D80-4AC1-7348-A666-9D09FB46D9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554669-394B-9F4D-AC50-EE9CA001A0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CD69FE-6C51-5B44-8B9A-587993FE122B}"/>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5" name="Footer Placeholder 4">
            <a:extLst>
              <a:ext uri="{FF2B5EF4-FFF2-40B4-BE49-F238E27FC236}">
                <a16:creationId xmlns:a16="http://schemas.microsoft.com/office/drawing/2014/main" id="{5C868EA3-C521-1847-BA28-175FDAF5A9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5294C-59F9-E148-B87C-9AAB7767E8D1}"/>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565036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F19D2-EBFA-034E-A931-82302B0EC9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23AEEA-3F4F-A548-922F-ABB7653720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D63BD8-7F07-F942-957E-ECC4D93B0940}"/>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5" name="Footer Placeholder 4">
            <a:extLst>
              <a:ext uri="{FF2B5EF4-FFF2-40B4-BE49-F238E27FC236}">
                <a16:creationId xmlns:a16="http://schemas.microsoft.com/office/drawing/2014/main" id="{26D0581C-0486-6041-9EC6-BF9AC24529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17DB8E-FAAE-6F4F-9698-1F8F625A9696}"/>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2548225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1ABF-0D9E-AB49-9DEC-06E0E84D86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1768BC-2744-384F-97C3-989EEECCE7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609A8B-B4D3-5241-87A4-97FB433AB5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51F56A-0986-3348-9ACF-413AC88A5214}"/>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6" name="Footer Placeholder 5">
            <a:extLst>
              <a:ext uri="{FF2B5EF4-FFF2-40B4-BE49-F238E27FC236}">
                <a16:creationId xmlns:a16="http://schemas.microsoft.com/office/drawing/2014/main" id="{159E576D-392B-D749-965C-FECA7B0A4D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9D6795-D46B-9947-A84F-F5AAB7B7E7CE}"/>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2090640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D9654-A485-6146-9DD2-486D0EEEA6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A03AEF-1A25-C74E-9661-1775D0091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5A6FB5-B861-AA42-8716-5F38C9D21A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6F6726-39F9-A642-AEF3-FEFD21355A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338F14-A21D-9D42-B743-E0B8BA5ED2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6CEFF7-FD44-0C41-BE1F-59EC1FA280E4}"/>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8" name="Footer Placeholder 7">
            <a:extLst>
              <a:ext uri="{FF2B5EF4-FFF2-40B4-BE49-F238E27FC236}">
                <a16:creationId xmlns:a16="http://schemas.microsoft.com/office/drawing/2014/main" id="{D963110C-0954-D74D-A3AC-AA8318BC29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0A1C3E-01DE-584A-89BF-F1C6173258AD}"/>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1961312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29A6-8CA8-0241-94D3-1C2A2E87A4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2DC21B-E084-1D42-A47A-DA69459F1124}"/>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4" name="Footer Placeholder 3">
            <a:extLst>
              <a:ext uri="{FF2B5EF4-FFF2-40B4-BE49-F238E27FC236}">
                <a16:creationId xmlns:a16="http://schemas.microsoft.com/office/drawing/2014/main" id="{DD3EE9EC-9725-534D-A41D-7C7CEA61B3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C41F9F-116D-F344-B041-F9A85E359330}"/>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390800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F00698-D1E2-1548-9E1F-7618652A3D41}"/>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3" name="Footer Placeholder 2">
            <a:extLst>
              <a:ext uri="{FF2B5EF4-FFF2-40B4-BE49-F238E27FC236}">
                <a16:creationId xmlns:a16="http://schemas.microsoft.com/office/drawing/2014/main" id="{B9FF5874-C83C-BA4C-A0E8-B31911FC57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1CD992-7638-7548-9970-53A7272C1717}"/>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1105562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73945-38E4-7F42-BEF2-200A5441AF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C90AF8-E4D0-CB46-AAB8-024E7356F9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1750F4-FE24-0943-AFE3-D5C6F2195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DAB798-1FA7-FD4D-BD58-CDBF650EF18D}"/>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6" name="Footer Placeholder 5">
            <a:extLst>
              <a:ext uri="{FF2B5EF4-FFF2-40B4-BE49-F238E27FC236}">
                <a16:creationId xmlns:a16="http://schemas.microsoft.com/office/drawing/2014/main" id="{3C3AA9AC-E68C-2A4D-A653-325675F241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A0782-DA14-4A42-9EE4-2194AD018513}"/>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3013679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3091-43ED-FA41-8B9D-4D74EE8672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B3B4B5-062B-974E-9631-B1B7D5D214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05328A-D83E-994D-876C-BF89D050E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888D6A-12A8-E843-97BC-E395E1B17B41}"/>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6" name="Footer Placeholder 5">
            <a:extLst>
              <a:ext uri="{FF2B5EF4-FFF2-40B4-BE49-F238E27FC236}">
                <a16:creationId xmlns:a16="http://schemas.microsoft.com/office/drawing/2014/main" id="{E0C86838-B1DA-2E4F-B7DD-0249BC4AFE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5CCE47-A1A9-7741-8E08-2D15D6E15687}"/>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219880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46A1A-325D-7B46-A62B-4AE228A288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9E57DE-B8E4-4B4B-B85A-D9238AEBB9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A91F37-F8A3-3D45-BE14-DEEB3B640DDC}"/>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5" name="Footer Placeholder 4">
            <a:extLst>
              <a:ext uri="{FF2B5EF4-FFF2-40B4-BE49-F238E27FC236}">
                <a16:creationId xmlns:a16="http://schemas.microsoft.com/office/drawing/2014/main" id="{25582081-62A5-B343-85FE-517B59371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A9764-A387-B44F-BA30-994ADC96D594}"/>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347000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F4D6F5-A894-4445-A221-54CECBE1A2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F76AE3-3036-0F45-A9E7-74C46A0023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52036B-45AA-6F4F-B5A9-FF00FD364A67}"/>
              </a:ext>
            </a:extLst>
          </p:cNvPr>
          <p:cNvSpPr>
            <a:spLocks noGrp="1"/>
          </p:cNvSpPr>
          <p:nvPr>
            <p:ph type="dt" sz="half" idx="10"/>
          </p:nvPr>
        </p:nvSpPr>
        <p:spPr/>
        <p:txBody>
          <a:bodyPr/>
          <a:lstStyle/>
          <a:p>
            <a:fld id="{916A4CF1-ED05-AD4C-8BE5-59717BE0662E}" type="datetimeFigureOut">
              <a:rPr lang="en-US" smtClean="0"/>
              <a:t>1/12/2021</a:t>
            </a:fld>
            <a:endParaRPr lang="en-US"/>
          </a:p>
        </p:txBody>
      </p:sp>
      <p:sp>
        <p:nvSpPr>
          <p:cNvPr id="5" name="Footer Placeholder 4">
            <a:extLst>
              <a:ext uri="{FF2B5EF4-FFF2-40B4-BE49-F238E27FC236}">
                <a16:creationId xmlns:a16="http://schemas.microsoft.com/office/drawing/2014/main" id="{2955D051-B264-8C45-917B-7316F03EDB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DB7E9-C0EB-9E46-A42E-94F40C9C8E2E}"/>
              </a:ext>
            </a:extLst>
          </p:cNvPr>
          <p:cNvSpPr>
            <a:spLocks noGrp="1"/>
          </p:cNvSpPr>
          <p:nvPr>
            <p:ph type="sldNum" sz="quarter" idx="12"/>
          </p:nvPr>
        </p:nvSpPr>
        <p:spPr/>
        <p:txBody>
          <a:bodyPr/>
          <a:lstStyle/>
          <a:p>
            <a:fld id="{B3AB1EB9-E3B7-304D-8E8B-50EB98D40841}" type="slidenum">
              <a:rPr lang="en-US" smtClean="0"/>
              <a:t>‹#›</a:t>
            </a:fld>
            <a:endParaRPr lang="en-US"/>
          </a:p>
        </p:txBody>
      </p:sp>
    </p:spTree>
    <p:extLst>
      <p:ext uri="{BB962C8B-B14F-4D97-AF65-F5344CB8AC3E}">
        <p14:creationId xmlns:p14="http://schemas.microsoft.com/office/powerpoint/2010/main" val="3533133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577F9-BD8A-0B48-A536-1D2553A2F7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AEC280-C5A6-8246-B5D4-AB5EB939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429ECE-C14D-0247-AE85-57F658DB9F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A4CF1-ED05-AD4C-8BE5-59717BE0662E}" type="datetimeFigureOut">
              <a:rPr lang="en-US" smtClean="0"/>
              <a:t>1/12/2021</a:t>
            </a:fld>
            <a:endParaRPr lang="en-US"/>
          </a:p>
        </p:txBody>
      </p:sp>
      <p:sp>
        <p:nvSpPr>
          <p:cNvPr id="5" name="Footer Placeholder 4">
            <a:extLst>
              <a:ext uri="{FF2B5EF4-FFF2-40B4-BE49-F238E27FC236}">
                <a16:creationId xmlns:a16="http://schemas.microsoft.com/office/drawing/2014/main" id="{7B840DA8-A22D-5B4E-B4A5-D9BA133415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DA1559-F82A-EF4D-BE77-3AC91A3562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AB1EB9-E3B7-304D-8E8B-50EB98D40841}" type="slidenum">
              <a:rPr lang="en-US" smtClean="0"/>
              <a:t>‹#›</a:t>
            </a:fld>
            <a:endParaRPr lang="en-US"/>
          </a:p>
        </p:txBody>
      </p:sp>
    </p:spTree>
    <p:extLst>
      <p:ext uri="{BB962C8B-B14F-4D97-AF65-F5344CB8AC3E}">
        <p14:creationId xmlns:p14="http://schemas.microsoft.com/office/powerpoint/2010/main" val="3000427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notesSlide" Target="../notesSlides/notesSlide16.xml"/><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slideLayout" Target="../slideLayouts/slideLayout4.xml"/><Relationship Id="rId1" Type="http://schemas.openxmlformats.org/officeDocument/2006/relationships/themeOverride" Target="../theme/themeOverride5.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4.xml"/><Relationship Id="rId1" Type="http://schemas.openxmlformats.org/officeDocument/2006/relationships/themeOverride" Target="../theme/themeOverride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4.xml"/><Relationship Id="rId1" Type="http://schemas.openxmlformats.org/officeDocument/2006/relationships/themeOverride" Target="../theme/themeOverride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4.xml"/><Relationship Id="rId1" Type="http://schemas.openxmlformats.org/officeDocument/2006/relationships/themeOverride" Target="../theme/themeOverride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slideLayout" Target="../slideLayouts/slideLayout4.xml"/><Relationship Id="rId1" Type="http://schemas.openxmlformats.org/officeDocument/2006/relationships/themeOverride" Target="../theme/themeOverride1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1.xml"/><Relationship Id="rId4" Type="http://schemas.openxmlformats.org/officeDocument/2006/relationships/image" Target="../media/image7.wmf"/></Relationships>
</file>

<file path=ppt/slides/_rels/slide27.xml.rels><?xml version="1.0" encoding="UTF-8" standalone="yes"?>
<Relationships xmlns="http://schemas.openxmlformats.org/package/2006/relationships"><Relationship Id="rId3" Type="http://schemas.openxmlformats.org/officeDocument/2006/relationships/hyperlink" Target="mailto:daniel.m.jenkins@maine.edu" TargetMode="External"/><Relationship Id="rId2" Type="http://schemas.openxmlformats.org/officeDocument/2006/relationships/slideLayout" Target="../slideLayouts/slideLayout4.xml"/><Relationship Id="rId1" Type="http://schemas.openxmlformats.org/officeDocument/2006/relationships/themeOverride" Target="../theme/themeOverride12.xml"/><Relationship Id="rId6" Type="http://schemas.openxmlformats.org/officeDocument/2006/relationships/image" Target="../media/image2.jpg"/><Relationship Id="rId5" Type="http://schemas.openxmlformats.org/officeDocument/2006/relationships/image" Target="../media/image4.jpeg"/><Relationship Id="rId4" Type="http://schemas.openxmlformats.org/officeDocument/2006/relationships/image" Target="../media/image8.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A9113-93E8-7242-9ECD-37A3656EF873}"/>
              </a:ext>
            </a:extLst>
          </p:cNvPr>
          <p:cNvSpPr>
            <a:spLocks noGrp="1"/>
          </p:cNvSpPr>
          <p:nvPr>
            <p:ph type="ctrTitle"/>
          </p:nvPr>
        </p:nvSpPr>
        <p:spPr>
          <a:xfrm>
            <a:off x="7464614" y="1783959"/>
            <a:ext cx="4087306" cy="2889114"/>
          </a:xfrm>
        </p:spPr>
        <p:txBody>
          <a:bodyPr anchor="b">
            <a:normAutofit/>
          </a:bodyPr>
          <a:lstStyle/>
          <a:p>
            <a:pPr algn="l"/>
            <a:r>
              <a:rPr lang="en-US" sz="5400"/>
              <a:t>Transforming Leadership Learning</a:t>
            </a:r>
          </a:p>
        </p:txBody>
      </p:sp>
      <p:sp>
        <p:nvSpPr>
          <p:cNvPr id="3" name="Subtitle 2">
            <a:extLst>
              <a:ext uri="{FF2B5EF4-FFF2-40B4-BE49-F238E27FC236}">
                <a16:creationId xmlns:a16="http://schemas.microsoft.com/office/drawing/2014/main" id="{A7659FF4-E2EB-CA40-8CB8-1BD523B681AF}"/>
              </a:ext>
            </a:extLst>
          </p:cNvPr>
          <p:cNvSpPr>
            <a:spLocks noGrp="1"/>
          </p:cNvSpPr>
          <p:nvPr>
            <p:ph type="subTitle" idx="1"/>
          </p:nvPr>
        </p:nvSpPr>
        <p:spPr>
          <a:xfrm>
            <a:off x="7464612" y="4750893"/>
            <a:ext cx="4087305" cy="1147863"/>
          </a:xfrm>
        </p:spPr>
        <p:txBody>
          <a:bodyPr anchor="t">
            <a:normAutofit/>
          </a:bodyPr>
          <a:lstStyle/>
          <a:p>
            <a:pPr algn="l"/>
            <a:r>
              <a:rPr lang="en-US" sz="1400"/>
              <a:t>Dan Jenkins, Ph.D.</a:t>
            </a:r>
          </a:p>
          <a:p>
            <a:pPr algn="l"/>
            <a:r>
              <a:rPr lang="en-US" sz="1400"/>
              <a:t>Chair and Associate Professor, Leadership &amp; Organizational Studies</a:t>
            </a:r>
          </a:p>
          <a:p>
            <a:pPr algn="l"/>
            <a:r>
              <a:rPr lang="en-US" sz="1400"/>
              <a:t>University of Southern Maine, U.S.A.</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6B735990-1B32-4E0C-BBFB-388F0A3CBC1F}"/>
              </a:ext>
            </a:extLst>
          </p:cNvPr>
          <p:cNvPicPr>
            <a:picLocks noChangeAspect="1"/>
          </p:cNvPicPr>
          <p:nvPr/>
        </p:nvPicPr>
        <p:blipFill rotWithShape="1">
          <a:blip r:embed="rId2"/>
          <a:srcRect l="7860" r="23730"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51585995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8139D0-1C6F-D143-AFC9-915E14EA43B7}"/>
              </a:ext>
            </a:extLst>
          </p:cNvPr>
          <p:cNvSpPr>
            <a:spLocks noGrp="1"/>
          </p:cNvSpPr>
          <p:nvPr>
            <p:ph type="title"/>
          </p:nvPr>
        </p:nvSpPr>
        <p:spPr>
          <a:xfrm>
            <a:off x="2311147" y="365760"/>
            <a:ext cx="7569706" cy="1288238"/>
          </a:xfrm>
        </p:spPr>
        <p:txBody>
          <a:bodyPr anchor="ctr">
            <a:normAutofit/>
          </a:bodyPr>
          <a:lstStyle/>
          <a:p>
            <a:pPr algn="ctr"/>
            <a:r>
              <a:rPr lang="en-US" sz="4800" b="1" dirty="0"/>
              <a:t>Agenda</a:t>
            </a:r>
          </a:p>
        </p:txBody>
      </p:sp>
      <p:sp>
        <p:nvSpPr>
          <p:cNvPr id="3" name="Content Placeholder 2">
            <a:extLst>
              <a:ext uri="{FF2B5EF4-FFF2-40B4-BE49-F238E27FC236}">
                <a16:creationId xmlns:a16="http://schemas.microsoft.com/office/drawing/2014/main" id="{B90F53DC-2E4B-9347-A5B5-FCFEB2647E84}"/>
              </a:ext>
            </a:extLst>
          </p:cNvPr>
          <p:cNvSpPr>
            <a:spLocks noGrp="1"/>
          </p:cNvSpPr>
          <p:nvPr>
            <p:ph idx="1"/>
          </p:nvPr>
        </p:nvSpPr>
        <p:spPr>
          <a:xfrm>
            <a:off x="2165569" y="1956816"/>
            <a:ext cx="7860863" cy="4024884"/>
          </a:xfrm>
        </p:spPr>
        <p:txBody>
          <a:bodyPr anchor="t">
            <a:normAutofit/>
          </a:bodyPr>
          <a:lstStyle/>
          <a:p>
            <a:r>
              <a:rPr lang="en-US" dirty="0"/>
              <a:t>Why?</a:t>
            </a:r>
          </a:p>
          <a:p>
            <a:r>
              <a:rPr lang="en-US" dirty="0"/>
              <a:t>Leadership Learning Framework</a:t>
            </a:r>
          </a:p>
          <a:p>
            <a:r>
              <a:rPr lang="en-US" dirty="0"/>
              <a:t>Model of Leader and Follower Experiences as a Source of Transformational Learning</a:t>
            </a:r>
          </a:p>
          <a:p>
            <a:r>
              <a:rPr lang="en-US" dirty="0"/>
              <a:t>Audience Participation</a:t>
            </a:r>
          </a:p>
          <a:p>
            <a:r>
              <a:rPr lang="en-US" dirty="0"/>
              <a:t>Q&amp;A</a:t>
            </a:r>
          </a:p>
        </p:txBody>
      </p:sp>
    </p:spTree>
    <p:extLst>
      <p:ext uri="{BB962C8B-B14F-4D97-AF65-F5344CB8AC3E}">
        <p14:creationId xmlns:p14="http://schemas.microsoft.com/office/powerpoint/2010/main" val="303507447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9A9ABB9-3FE5-49D5-B8B3-4489C4CE4F5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4300" y="2395983"/>
            <a:ext cx="0" cy="2228850"/>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Diagram, text&#10;&#10;Description automatically generated">
            <a:extLst>
              <a:ext uri="{FF2B5EF4-FFF2-40B4-BE49-F238E27FC236}">
                <a16:creationId xmlns:a16="http://schemas.microsoft.com/office/drawing/2014/main" id="{2BCA931B-389A-EB4A-99DC-77964E8BE46E}"/>
              </a:ext>
            </a:extLst>
          </p:cNvPr>
          <p:cNvPicPr>
            <a:picLocks noChangeAspect="1"/>
          </p:cNvPicPr>
          <p:nvPr/>
        </p:nvPicPr>
        <p:blipFill>
          <a:blip r:embed="rId3"/>
          <a:stretch>
            <a:fillRect/>
          </a:stretch>
        </p:blipFill>
        <p:spPr>
          <a:xfrm>
            <a:off x="635000" y="1358900"/>
            <a:ext cx="2768600" cy="4279900"/>
          </a:xfrm>
          <a:prstGeom prst="rect">
            <a:avLst/>
          </a:prstGeom>
        </p:spPr>
      </p:pic>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454400" y="1358900"/>
            <a:ext cx="4419600" cy="4279900"/>
          </a:xfrm>
        </p:spPr>
      </p:pic>
      <p:sp>
        <p:nvSpPr>
          <p:cNvPr id="2" name="Title 1"/>
          <p:cNvSpPr>
            <a:spLocks noGrp="1"/>
          </p:cNvSpPr>
          <p:nvPr>
            <p:ph type="title"/>
          </p:nvPr>
        </p:nvSpPr>
        <p:spPr>
          <a:xfrm>
            <a:off x="8540496" y="1282700"/>
            <a:ext cx="2799907" cy="4455416"/>
          </a:xfrm>
        </p:spPr>
        <p:txBody>
          <a:bodyPr anchor="ctr">
            <a:normAutofit/>
          </a:bodyPr>
          <a:lstStyle/>
          <a:p>
            <a:r>
              <a:rPr lang="en-US" sz="4000" b="1"/>
              <a:t>Why a Leadership Learning Framework?</a:t>
            </a:r>
          </a:p>
        </p:txBody>
      </p:sp>
    </p:spTree>
    <p:extLst>
      <p:ext uri="{BB962C8B-B14F-4D97-AF65-F5344CB8AC3E}">
        <p14:creationId xmlns:p14="http://schemas.microsoft.com/office/powerpoint/2010/main" val="32091486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11147" y="365760"/>
            <a:ext cx="7569706" cy="1288238"/>
          </a:xfrm>
        </p:spPr>
        <p:txBody>
          <a:bodyPr anchor="ctr">
            <a:normAutofit/>
          </a:bodyPr>
          <a:lstStyle/>
          <a:p>
            <a:pPr algn="ctr"/>
            <a:r>
              <a:rPr lang="en-US"/>
              <a:t>Leadership Knowledge</a:t>
            </a:r>
          </a:p>
        </p:txBody>
      </p:sp>
      <p:sp>
        <p:nvSpPr>
          <p:cNvPr id="3" name="Content Placeholder 2"/>
          <p:cNvSpPr>
            <a:spLocks noGrp="1"/>
          </p:cNvSpPr>
          <p:nvPr>
            <p:ph idx="1"/>
          </p:nvPr>
        </p:nvSpPr>
        <p:spPr>
          <a:xfrm>
            <a:off x="2165569" y="1956816"/>
            <a:ext cx="7860863" cy="4024884"/>
          </a:xfrm>
        </p:spPr>
        <p:txBody>
          <a:bodyPr anchor="t">
            <a:normAutofit/>
          </a:bodyPr>
          <a:lstStyle/>
          <a:p>
            <a:r>
              <a:rPr lang="en-US" sz="2200" dirty="0"/>
              <a:t>Acquire information and critical insights about leadership</a:t>
            </a:r>
          </a:p>
          <a:p>
            <a:r>
              <a:rPr lang="en-US" sz="2200" dirty="0"/>
              <a:t>Cognitive in nature</a:t>
            </a:r>
          </a:p>
          <a:p>
            <a:r>
              <a:rPr lang="en-US" sz="2200" dirty="0"/>
              <a:t>Heavy emphasis on acquisition and mental processing</a:t>
            </a:r>
          </a:p>
          <a:p>
            <a:r>
              <a:rPr lang="en-US" sz="2200" dirty="0"/>
              <a:t>Most widely-used leadership frameworks (Rosch &amp; Anthony, 2012)</a:t>
            </a:r>
          </a:p>
          <a:p>
            <a:pPr lvl="1"/>
            <a:r>
              <a:rPr lang="en-US" sz="2200" dirty="0"/>
              <a:t>Social Change Model of Leadership Development (HERI, 1996)</a:t>
            </a:r>
          </a:p>
          <a:p>
            <a:pPr lvl="1"/>
            <a:r>
              <a:rPr lang="en-US" sz="2200" dirty="0"/>
              <a:t>Relational Leadership Model (Komives, McMahon, &amp; Lucas, 2013)</a:t>
            </a:r>
          </a:p>
          <a:p>
            <a:pPr lvl="1"/>
            <a:r>
              <a:rPr lang="en-US" sz="2200" dirty="0"/>
              <a:t>Five Practices of Exemplary Leadership (Kouzes &amp; Posner, 2012)</a:t>
            </a:r>
          </a:p>
        </p:txBody>
      </p:sp>
    </p:spTree>
    <p:extLst>
      <p:ext uri="{BB962C8B-B14F-4D97-AF65-F5344CB8AC3E}">
        <p14:creationId xmlns:p14="http://schemas.microsoft.com/office/powerpoint/2010/main" val="24079676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838200" y="222266"/>
            <a:ext cx="10515600" cy="1325563"/>
          </a:xfrm>
        </p:spPr>
        <p:txBody>
          <a:bodyPr/>
          <a:lstStyle/>
          <a:p>
            <a:pPr algn="ctr"/>
            <a:r>
              <a:rPr lang="en-US" sz="4800" b="1" dirty="0">
                <a:solidFill>
                  <a:srgbClr val="002060"/>
                </a:solidFill>
              </a:rPr>
              <a:t>Leadership Knowledge</a:t>
            </a:r>
          </a:p>
        </p:txBody>
      </p:sp>
      <p:graphicFrame>
        <p:nvGraphicFramePr>
          <p:cNvPr id="6" name="Content Placeholder 5"/>
          <p:cNvGraphicFramePr>
            <a:graphicFrameLocks noGrp="1"/>
          </p:cNvGraphicFramePr>
          <p:nvPr>
            <p:ph idx="1"/>
          </p:nvPr>
        </p:nvGraphicFramePr>
        <p:xfrm>
          <a:off x="1874272" y="1985212"/>
          <a:ext cx="8107929" cy="4167775"/>
        </p:xfrm>
        <a:graphic>
          <a:graphicData uri="http://schemas.openxmlformats.org/drawingml/2006/table">
            <a:tbl>
              <a:tblPr firstRow="1" firstCol="1" bandRow="1">
                <a:tableStyleId>{69012ECD-51FC-41F1-AA8D-1B2483CD663E}</a:tableStyleId>
              </a:tblPr>
              <a:tblGrid>
                <a:gridCol w="3851202">
                  <a:extLst>
                    <a:ext uri="{9D8B030D-6E8A-4147-A177-3AD203B41FA5}">
                      <a16:colId xmlns:a16="http://schemas.microsoft.com/office/drawing/2014/main" val="20000"/>
                    </a:ext>
                  </a:extLst>
                </a:gridCol>
                <a:gridCol w="4256727">
                  <a:extLst>
                    <a:ext uri="{9D8B030D-6E8A-4147-A177-3AD203B41FA5}">
                      <a16:colId xmlns:a16="http://schemas.microsoft.com/office/drawing/2014/main" val="20001"/>
                    </a:ext>
                  </a:extLst>
                </a:gridCol>
              </a:tblGrid>
              <a:tr h="4167775">
                <a:tc>
                  <a:txBody>
                    <a:bodyPr/>
                    <a:lstStyle/>
                    <a:p>
                      <a:pPr marL="0" marR="0" fontAlgn="base">
                        <a:lnSpc>
                          <a:spcPct val="150000"/>
                        </a:lnSpc>
                      </a:pPr>
                      <a:r>
                        <a:rPr lang="en-US" sz="1800" dirty="0">
                          <a:effectLst/>
                        </a:rPr>
                        <a:t>Lectures</a:t>
                      </a:r>
                    </a:p>
                    <a:p>
                      <a:pPr marL="0" marR="0" fontAlgn="base">
                        <a:lnSpc>
                          <a:spcPct val="150000"/>
                        </a:lnSpc>
                      </a:pPr>
                      <a:r>
                        <a:rPr lang="en-US" sz="1800" dirty="0">
                          <a:effectLst/>
                        </a:rPr>
                        <a:t>Reading</a:t>
                      </a:r>
                    </a:p>
                    <a:p>
                      <a:pPr marL="0" marR="0" fontAlgn="base">
                        <a:lnSpc>
                          <a:spcPct val="150000"/>
                        </a:lnSpc>
                      </a:pPr>
                      <a:r>
                        <a:rPr lang="en-US" sz="1800" dirty="0">
                          <a:effectLst/>
                        </a:rPr>
                        <a:t>Pair-Share-Report</a:t>
                      </a:r>
                    </a:p>
                    <a:p>
                      <a:pPr marL="0" marR="0" fontAlgn="base">
                        <a:lnSpc>
                          <a:spcPct val="150000"/>
                        </a:lnSpc>
                      </a:pPr>
                      <a:r>
                        <a:rPr lang="en-US" sz="1800" dirty="0">
                          <a:effectLst/>
                        </a:rPr>
                        <a:t>Case Studies</a:t>
                      </a:r>
                    </a:p>
                    <a:p>
                      <a:pPr marL="0" marR="0" fontAlgn="base">
                        <a:lnSpc>
                          <a:spcPct val="150000"/>
                        </a:lnSpc>
                      </a:pPr>
                      <a:r>
                        <a:rPr lang="en-US" sz="1800" dirty="0">
                          <a:effectLst/>
                        </a:rPr>
                        <a:t>Peer Facilitation</a:t>
                      </a:r>
                    </a:p>
                    <a:p>
                      <a:pPr marL="0" marR="0" fontAlgn="base">
                        <a:lnSpc>
                          <a:spcPct val="150000"/>
                        </a:lnSpc>
                      </a:pPr>
                      <a:r>
                        <a:rPr lang="en-US" sz="1800" dirty="0">
                          <a:effectLst/>
                        </a:rPr>
                        <a:t>Bringing in Current Articles</a:t>
                      </a:r>
                    </a:p>
                    <a:p>
                      <a:pPr marL="0" marR="0" fontAlgn="base">
                        <a:lnSpc>
                          <a:spcPct val="150000"/>
                        </a:lnSpc>
                      </a:pPr>
                      <a:r>
                        <a:rPr lang="en-US" sz="1800" dirty="0">
                          <a:effectLst/>
                        </a:rPr>
                        <a:t>Art Creation of Leadership Artifacts</a:t>
                      </a:r>
                    </a:p>
                    <a:p>
                      <a:pPr marL="0" marR="0" fontAlgn="base">
                        <a:lnSpc>
                          <a:spcPct val="150000"/>
                        </a:lnSpc>
                      </a:pPr>
                      <a:r>
                        <a:rPr lang="en-US" sz="1800" dirty="0">
                          <a:effectLst/>
                        </a:rPr>
                        <a:t>Dramaturgy (acting theory)</a:t>
                      </a:r>
                    </a:p>
                    <a:p>
                      <a:pPr marL="0" marR="0" fontAlgn="base">
                        <a:lnSpc>
                          <a:spcPct val="150000"/>
                        </a:lnSpc>
                      </a:pPr>
                      <a:r>
                        <a:rPr lang="en-US" sz="1800" dirty="0">
                          <a:effectLst/>
                        </a:rPr>
                        <a:t>Flipped Classroom</a:t>
                      </a:r>
                    </a:p>
                    <a:p>
                      <a:pPr marL="0" marR="0" fontAlgn="base">
                        <a:lnSpc>
                          <a:spcPct val="150000"/>
                        </a:lnSpc>
                      </a:pPr>
                      <a:r>
                        <a:rPr lang="en-US" sz="1800" dirty="0">
                          <a:effectLst/>
                        </a:rPr>
                        <a:t>1 Minute Papers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201" marR="62201" marT="0" marB="0"/>
                </a:tc>
                <a:tc>
                  <a:txBody>
                    <a:bodyPr/>
                    <a:lstStyle/>
                    <a:p>
                      <a:pPr marL="0" marR="0" fontAlgn="base">
                        <a:lnSpc>
                          <a:spcPct val="150000"/>
                        </a:lnSpc>
                      </a:pPr>
                      <a:r>
                        <a:rPr lang="en-US" sz="1800" dirty="0">
                          <a:effectLst/>
                        </a:rPr>
                        <a:t>Tests</a:t>
                      </a:r>
                    </a:p>
                    <a:p>
                      <a:pPr marL="0" marR="0" fontAlgn="base">
                        <a:lnSpc>
                          <a:spcPct val="150000"/>
                        </a:lnSpc>
                      </a:pPr>
                      <a:r>
                        <a:rPr lang="en-US" sz="1800" dirty="0">
                          <a:effectLst/>
                        </a:rPr>
                        <a:t>Quizzes</a:t>
                      </a:r>
                    </a:p>
                    <a:p>
                      <a:pPr marL="0" marR="0" fontAlgn="base">
                        <a:lnSpc>
                          <a:spcPct val="150000"/>
                        </a:lnSpc>
                      </a:pPr>
                      <a:r>
                        <a:rPr lang="en-US" sz="1800" dirty="0">
                          <a:effectLst/>
                        </a:rPr>
                        <a:t>Written Assignments</a:t>
                      </a:r>
                    </a:p>
                    <a:p>
                      <a:pPr marL="0" marR="0" fontAlgn="base">
                        <a:lnSpc>
                          <a:spcPct val="150000"/>
                        </a:lnSpc>
                      </a:pPr>
                      <a:r>
                        <a:rPr lang="en-US" sz="1800" dirty="0">
                          <a:effectLst/>
                        </a:rPr>
                        <a:t>Poster Presentations</a:t>
                      </a:r>
                    </a:p>
                    <a:p>
                      <a:pPr marL="0" marR="0" fontAlgn="base">
                        <a:lnSpc>
                          <a:spcPct val="150000"/>
                        </a:lnSpc>
                      </a:pPr>
                      <a:r>
                        <a:rPr lang="en-US" sz="1800" dirty="0">
                          <a:effectLst/>
                        </a:rPr>
                        <a:t>Blogs</a:t>
                      </a:r>
                    </a:p>
                    <a:p>
                      <a:pPr marL="0" marR="0" fontAlgn="base">
                        <a:lnSpc>
                          <a:spcPct val="150000"/>
                        </a:lnSpc>
                      </a:pPr>
                      <a:r>
                        <a:rPr lang="en-US" sz="1800" dirty="0">
                          <a:effectLst/>
                        </a:rPr>
                        <a:t>Papers</a:t>
                      </a:r>
                    </a:p>
                    <a:p>
                      <a:pPr marL="0" marR="0" fontAlgn="base">
                        <a:lnSpc>
                          <a:spcPct val="150000"/>
                        </a:lnSpc>
                      </a:pPr>
                      <a:r>
                        <a:rPr lang="en-US" sz="1800" dirty="0">
                          <a:effectLst/>
                        </a:rPr>
                        <a:t>Discussion (Face-to-Face and Online)</a:t>
                      </a:r>
                    </a:p>
                    <a:p>
                      <a:pPr marL="0" marR="0" fontAlgn="base">
                        <a:lnSpc>
                          <a:spcPct val="150000"/>
                        </a:lnSpc>
                      </a:pPr>
                      <a:r>
                        <a:rPr lang="en-US" sz="1800" dirty="0">
                          <a:effectLst/>
                        </a:rPr>
                        <a:t>Application of Theory-to-Practice</a:t>
                      </a:r>
                    </a:p>
                    <a:p>
                      <a:pPr marL="0" marR="0" fontAlgn="base">
                        <a:lnSpc>
                          <a:spcPct val="150000"/>
                        </a:lnSpc>
                      </a:pPr>
                      <a:r>
                        <a:rPr lang="en-US" sz="1800" dirty="0">
                          <a:effectLst/>
                        </a:rPr>
                        <a:t>Reading Critiques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201" marR="62201" marT="0" marB="0"/>
                </a:tc>
                <a:extLst>
                  <a:ext uri="{0D108BD9-81ED-4DB2-BD59-A6C34878D82A}">
                    <a16:rowId xmlns:a16="http://schemas.microsoft.com/office/drawing/2014/main" val="10000"/>
                  </a:ext>
                </a:extLst>
              </a:tr>
            </a:tbl>
          </a:graphicData>
        </a:graphic>
      </p:graphicFrame>
      <p:sp>
        <p:nvSpPr>
          <p:cNvPr id="18" name="TextBox 17"/>
          <p:cNvSpPr txBox="1"/>
          <p:nvPr/>
        </p:nvSpPr>
        <p:spPr>
          <a:xfrm>
            <a:off x="2052379" y="1193886"/>
            <a:ext cx="2761997" cy="707886"/>
          </a:xfrm>
          <a:prstGeom prst="rect">
            <a:avLst/>
          </a:prstGeom>
          <a:noFill/>
        </p:spPr>
        <p:txBody>
          <a:bodyPr wrap="square" rtlCol="0">
            <a:spAutoFit/>
          </a:bodyPr>
          <a:lstStyle/>
          <a:p>
            <a:pPr algn="ctr"/>
            <a:r>
              <a:rPr lang="en-US" sz="2000" b="1" dirty="0"/>
              <a:t>Pedagogies </a:t>
            </a:r>
          </a:p>
          <a:p>
            <a:pPr algn="ctr"/>
            <a:r>
              <a:rPr lang="en-US" sz="2000" b="1" dirty="0"/>
              <a:t>(Teaching Strategies)</a:t>
            </a:r>
          </a:p>
        </p:txBody>
      </p:sp>
      <p:sp>
        <p:nvSpPr>
          <p:cNvPr id="19" name="TextBox 18"/>
          <p:cNvSpPr txBox="1"/>
          <p:nvPr/>
        </p:nvSpPr>
        <p:spPr>
          <a:xfrm>
            <a:off x="5981671" y="1229928"/>
            <a:ext cx="2743915" cy="707886"/>
          </a:xfrm>
          <a:prstGeom prst="rect">
            <a:avLst/>
          </a:prstGeom>
          <a:noFill/>
        </p:spPr>
        <p:txBody>
          <a:bodyPr wrap="square" rtlCol="0">
            <a:spAutoFit/>
          </a:bodyPr>
          <a:lstStyle/>
          <a:p>
            <a:pPr algn="ctr"/>
            <a:r>
              <a:rPr lang="en-US" sz="2000" b="1" dirty="0"/>
              <a:t>Assessment </a:t>
            </a:r>
          </a:p>
          <a:p>
            <a:pPr algn="ctr"/>
            <a:r>
              <a:rPr lang="en-US" sz="2000" b="1" dirty="0"/>
              <a:t>(of Learning)</a:t>
            </a:r>
          </a:p>
        </p:txBody>
      </p:sp>
    </p:spTree>
    <p:extLst>
      <p:ext uri="{BB962C8B-B14F-4D97-AF65-F5344CB8AC3E}">
        <p14:creationId xmlns:p14="http://schemas.microsoft.com/office/powerpoint/2010/main" val="155175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11147" y="365760"/>
            <a:ext cx="7569706" cy="1288238"/>
          </a:xfrm>
        </p:spPr>
        <p:txBody>
          <a:bodyPr anchor="ctr">
            <a:normAutofit/>
          </a:bodyPr>
          <a:lstStyle/>
          <a:p>
            <a:pPr algn="ctr"/>
            <a:r>
              <a:rPr lang="en-US"/>
              <a:t>Leadership Development</a:t>
            </a:r>
          </a:p>
        </p:txBody>
      </p:sp>
      <p:sp>
        <p:nvSpPr>
          <p:cNvPr id="3" name="Content Placeholder 2"/>
          <p:cNvSpPr>
            <a:spLocks noGrp="1"/>
          </p:cNvSpPr>
          <p:nvPr>
            <p:ph idx="1"/>
          </p:nvPr>
        </p:nvSpPr>
        <p:spPr>
          <a:xfrm>
            <a:off x="2165569" y="1956816"/>
            <a:ext cx="7860863" cy="4024884"/>
          </a:xfrm>
        </p:spPr>
        <p:txBody>
          <a:bodyPr anchor="t">
            <a:normAutofit/>
          </a:bodyPr>
          <a:lstStyle/>
          <a:p>
            <a:r>
              <a:rPr lang="en-US" sz="2400"/>
              <a:t>Human and interpersonal aspects of leadership learning</a:t>
            </a:r>
          </a:p>
          <a:p>
            <a:r>
              <a:rPr lang="en-US" sz="2400"/>
              <a:t>Individual focus</a:t>
            </a:r>
          </a:p>
          <a:p>
            <a:r>
              <a:rPr lang="en-US" sz="2400"/>
              <a:t>Specific areas include:</a:t>
            </a:r>
          </a:p>
          <a:p>
            <a:pPr lvl="1"/>
            <a:r>
              <a:rPr lang="en-US" dirty="0"/>
              <a:t>Values and needs</a:t>
            </a:r>
          </a:p>
          <a:p>
            <a:pPr lvl="1"/>
            <a:r>
              <a:rPr lang="en-US" dirty="0"/>
              <a:t>Personal motivation and readiness to lead</a:t>
            </a:r>
          </a:p>
          <a:p>
            <a:pPr lvl="1"/>
            <a:r>
              <a:rPr lang="en-US" dirty="0"/>
              <a:t>Identity</a:t>
            </a:r>
          </a:p>
          <a:p>
            <a:pPr lvl="1"/>
            <a:r>
              <a:rPr lang="en-US" dirty="0"/>
              <a:t>Multiple dimensions of self</a:t>
            </a:r>
          </a:p>
        </p:txBody>
      </p:sp>
    </p:spTree>
    <p:extLst>
      <p:ext uri="{BB962C8B-B14F-4D97-AF65-F5344CB8AC3E}">
        <p14:creationId xmlns:p14="http://schemas.microsoft.com/office/powerpoint/2010/main" val="9761382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3111"/>
            <a:ext cx="10515600" cy="1325563"/>
          </a:xfrm>
        </p:spPr>
        <p:txBody>
          <a:bodyPr vert="horz" lIns="91440" tIns="45720" rIns="91440" bIns="45720" rtlCol="0" anchor="ctr">
            <a:normAutofit/>
          </a:bodyPr>
          <a:lstStyle/>
          <a:p>
            <a:pPr algn="ctr"/>
            <a:r>
              <a:rPr lang="en-US" sz="4800" b="1" dirty="0">
                <a:solidFill>
                  <a:srgbClr val="002060"/>
                </a:solidFill>
              </a:rPr>
              <a:t>Leadership Development</a:t>
            </a:r>
          </a:p>
        </p:txBody>
      </p:sp>
      <p:graphicFrame>
        <p:nvGraphicFramePr>
          <p:cNvPr id="4" name="Content Placeholder 3"/>
          <p:cNvGraphicFramePr>
            <a:graphicFrameLocks noGrp="1"/>
          </p:cNvGraphicFramePr>
          <p:nvPr>
            <p:ph idx="1"/>
          </p:nvPr>
        </p:nvGraphicFramePr>
        <p:xfrm>
          <a:off x="2094458" y="1957722"/>
          <a:ext cx="7887742" cy="4181856"/>
        </p:xfrm>
        <a:graphic>
          <a:graphicData uri="http://schemas.openxmlformats.org/drawingml/2006/table">
            <a:tbl>
              <a:tblPr firstRow="1" firstCol="1" bandRow="1">
                <a:tableStyleId>{69012ECD-51FC-41F1-AA8D-1B2483CD663E}</a:tableStyleId>
              </a:tblPr>
              <a:tblGrid>
                <a:gridCol w="4417135">
                  <a:extLst>
                    <a:ext uri="{9D8B030D-6E8A-4147-A177-3AD203B41FA5}">
                      <a16:colId xmlns:a16="http://schemas.microsoft.com/office/drawing/2014/main" val="20000"/>
                    </a:ext>
                  </a:extLst>
                </a:gridCol>
                <a:gridCol w="3470607">
                  <a:extLst>
                    <a:ext uri="{9D8B030D-6E8A-4147-A177-3AD203B41FA5}">
                      <a16:colId xmlns:a16="http://schemas.microsoft.com/office/drawing/2014/main" val="20001"/>
                    </a:ext>
                  </a:extLst>
                </a:gridCol>
              </a:tblGrid>
              <a:tr h="3746442">
                <a:tc>
                  <a:txBody>
                    <a:bodyPr/>
                    <a:lstStyle/>
                    <a:p>
                      <a:pPr marL="0" marR="0" fontAlgn="base">
                        <a:lnSpc>
                          <a:spcPct val="200000"/>
                        </a:lnSpc>
                      </a:pPr>
                      <a:r>
                        <a:rPr lang="en-US" sz="2000" dirty="0">
                          <a:effectLst/>
                        </a:rPr>
                        <a:t>Personal Mission Statements/Philosophies </a:t>
                      </a:r>
                    </a:p>
                    <a:p>
                      <a:pPr marL="0" marR="0" fontAlgn="base">
                        <a:lnSpc>
                          <a:spcPct val="200000"/>
                        </a:lnSpc>
                      </a:pPr>
                      <a:r>
                        <a:rPr lang="en-US" sz="2000" dirty="0">
                          <a:effectLst/>
                        </a:rPr>
                        <a:t>One-on-One Discussions</a:t>
                      </a:r>
                    </a:p>
                    <a:p>
                      <a:pPr marL="0" marR="0" fontAlgn="base">
                        <a:lnSpc>
                          <a:spcPct val="200000"/>
                        </a:lnSpc>
                      </a:pPr>
                      <a:r>
                        <a:rPr lang="en-US" sz="2000" dirty="0">
                          <a:effectLst/>
                        </a:rPr>
                        <a:t>Values-Based Boards/Videos</a:t>
                      </a:r>
                    </a:p>
                    <a:p>
                      <a:pPr marL="0" marR="0" fontAlgn="base">
                        <a:lnSpc>
                          <a:spcPct val="200000"/>
                        </a:lnSpc>
                      </a:pPr>
                      <a:r>
                        <a:rPr lang="en-US" sz="2000" dirty="0">
                          <a:effectLst/>
                        </a:rPr>
                        <a:t>Visioning Boards</a:t>
                      </a:r>
                    </a:p>
                    <a:p>
                      <a:pPr marL="0" marR="0" fontAlgn="base">
                        <a:lnSpc>
                          <a:spcPct val="200000"/>
                        </a:lnSpc>
                      </a:pPr>
                      <a:r>
                        <a:rPr lang="en-US" sz="2000" dirty="0">
                          <a:effectLst/>
                        </a:rPr>
                        <a:t>Mind Mapping</a:t>
                      </a:r>
                    </a:p>
                    <a:p>
                      <a:pPr marL="0" marR="0" fontAlgn="base">
                        <a:lnSpc>
                          <a:spcPct val="200000"/>
                        </a:lnSpc>
                      </a:pPr>
                      <a:r>
                        <a:rPr lang="en-US" sz="2000" dirty="0">
                          <a:effectLst/>
                        </a:rPr>
                        <a:t>Storytelling</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tc>
                  <a:txBody>
                    <a:bodyPr/>
                    <a:lstStyle/>
                    <a:p>
                      <a:pPr marL="0" marR="0" fontAlgn="base">
                        <a:lnSpc>
                          <a:spcPct val="200000"/>
                        </a:lnSpc>
                      </a:pPr>
                      <a:r>
                        <a:rPr lang="en-US" sz="2000" dirty="0">
                          <a:effectLst/>
                        </a:rPr>
                        <a:t>1 Minute Reflections</a:t>
                      </a:r>
                    </a:p>
                    <a:p>
                      <a:pPr marL="0" marR="0" fontAlgn="base">
                        <a:lnSpc>
                          <a:spcPct val="200000"/>
                        </a:lnSpc>
                      </a:pPr>
                      <a:r>
                        <a:rPr lang="en-US" sz="2000" dirty="0">
                          <a:effectLst/>
                        </a:rPr>
                        <a:t>Self-Assessment Instruments</a:t>
                      </a:r>
                    </a:p>
                    <a:p>
                      <a:pPr marL="0" marR="0" fontAlgn="base">
                        <a:lnSpc>
                          <a:spcPct val="200000"/>
                        </a:lnSpc>
                      </a:pPr>
                      <a:r>
                        <a:rPr lang="en-US" sz="2000" dirty="0">
                          <a:effectLst/>
                        </a:rPr>
                        <a:t>Role Plays</a:t>
                      </a:r>
                    </a:p>
                    <a:p>
                      <a:pPr marL="0" marR="0" fontAlgn="base">
                        <a:lnSpc>
                          <a:spcPct val="200000"/>
                        </a:lnSpc>
                      </a:pPr>
                      <a:r>
                        <a:rPr lang="en-US" sz="2000" dirty="0">
                          <a:effectLst/>
                        </a:rPr>
                        <a:t>Survey</a:t>
                      </a:r>
                    </a:p>
                    <a:p>
                      <a:pPr marL="0" marR="0" fontAlgn="base">
                        <a:lnSpc>
                          <a:spcPct val="200000"/>
                        </a:lnSpc>
                      </a:pPr>
                      <a:r>
                        <a:rPr lang="en-US" sz="2000" dirty="0">
                          <a:effectLst/>
                        </a:rPr>
                        <a:t>Social Identity Activities</a:t>
                      </a:r>
                    </a:p>
                    <a:p>
                      <a:pPr marL="0" marR="0" fontAlgn="base">
                        <a:lnSpc>
                          <a:spcPct val="200000"/>
                        </a:lnSpc>
                      </a:pPr>
                      <a:r>
                        <a:rPr lang="en-US" sz="2000" dirty="0">
                          <a:effectLst/>
                        </a:rPr>
                        <a:t>Reflective Papers</a:t>
                      </a:r>
                    </a:p>
                    <a:p>
                      <a:pPr marL="0" marR="0" fontAlgn="base">
                        <a:lnSpc>
                          <a:spcPct val="200000"/>
                        </a:lnSpc>
                      </a:pPr>
                      <a:r>
                        <a:rPr lang="en-US" sz="2000" dirty="0">
                          <a:effectLst/>
                        </a:rPr>
                        <a:t>Small Group Discussions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extLst>
                  <a:ext uri="{0D108BD9-81ED-4DB2-BD59-A6C34878D82A}">
                    <a16:rowId xmlns:a16="http://schemas.microsoft.com/office/drawing/2014/main" val="10000"/>
                  </a:ext>
                </a:extLst>
              </a:tr>
            </a:tbl>
          </a:graphicData>
        </a:graphic>
      </p:graphicFrame>
      <p:sp>
        <p:nvSpPr>
          <p:cNvPr id="5" name="TextBox 4"/>
          <p:cNvSpPr txBox="1"/>
          <p:nvPr/>
        </p:nvSpPr>
        <p:spPr>
          <a:xfrm>
            <a:off x="2330671" y="1249836"/>
            <a:ext cx="2761997" cy="707886"/>
          </a:xfrm>
          <a:prstGeom prst="rect">
            <a:avLst/>
          </a:prstGeom>
          <a:noFill/>
        </p:spPr>
        <p:txBody>
          <a:bodyPr wrap="square" rtlCol="0">
            <a:spAutoFit/>
          </a:bodyPr>
          <a:lstStyle/>
          <a:p>
            <a:pPr algn="ctr"/>
            <a:r>
              <a:rPr lang="en-US" sz="2000" b="1" dirty="0"/>
              <a:t>Pedagogies </a:t>
            </a:r>
          </a:p>
          <a:p>
            <a:pPr algn="ctr"/>
            <a:r>
              <a:rPr lang="en-US" sz="2000" b="1" dirty="0"/>
              <a:t>(Teaching Strategies)</a:t>
            </a:r>
          </a:p>
        </p:txBody>
      </p:sp>
      <p:sp>
        <p:nvSpPr>
          <p:cNvPr id="6" name="TextBox 5"/>
          <p:cNvSpPr txBox="1"/>
          <p:nvPr/>
        </p:nvSpPr>
        <p:spPr>
          <a:xfrm>
            <a:off x="6469237" y="1249835"/>
            <a:ext cx="2743915" cy="707886"/>
          </a:xfrm>
          <a:prstGeom prst="rect">
            <a:avLst/>
          </a:prstGeom>
          <a:noFill/>
        </p:spPr>
        <p:txBody>
          <a:bodyPr wrap="square" rtlCol="0">
            <a:spAutoFit/>
          </a:bodyPr>
          <a:lstStyle/>
          <a:p>
            <a:pPr algn="ctr"/>
            <a:r>
              <a:rPr lang="en-US" sz="2000" b="1" dirty="0"/>
              <a:t>Assessment </a:t>
            </a:r>
          </a:p>
          <a:p>
            <a:pPr algn="ctr"/>
            <a:r>
              <a:rPr lang="en-US" sz="2000" b="1" dirty="0"/>
              <a:t>(of Learning)</a:t>
            </a:r>
          </a:p>
        </p:txBody>
      </p:sp>
    </p:spTree>
    <p:extLst>
      <p:ext uri="{BB962C8B-B14F-4D97-AF65-F5344CB8AC3E}">
        <p14:creationId xmlns:p14="http://schemas.microsoft.com/office/powerpoint/2010/main" val="157806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11147" y="365760"/>
            <a:ext cx="7569706" cy="1288238"/>
          </a:xfrm>
        </p:spPr>
        <p:txBody>
          <a:bodyPr anchor="ctr">
            <a:normAutofit/>
          </a:bodyPr>
          <a:lstStyle/>
          <a:p>
            <a:pPr algn="ctr"/>
            <a:r>
              <a:rPr lang="en-US"/>
              <a:t>Leadership Training</a:t>
            </a:r>
          </a:p>
        </p:txBody>
      </p:sp>
      <p:sp>
        <p:nvSpPr>
          <p:cNvPr id="3" name="Content Placeholder 2"/>
          <p:cNvSpPr>
            <a:spLocks noGrp="1"/>
          </p:cNvSpPr>
          <p:nvPr>
            <p:ph idx="1"/>
          </p:nvPr>
        </p:nvSpPr>
        <p:spPr>
          <a:xfrm>
            <a:off x="2165569" y="1956816"/>
            <a:ext cx="7860863" cy="4024884"/>
          </a:xfrm>
        </p:spPr>
        <p:txBody>
          <a:bodyPr anchor="t">
            <a:normAutofit/>
          </a:bodyPr>
          <a:lstStyle/>
          <a:p>
            <a:r>
              <a:rPr lang="en-US" sz="2400"/>
              <a:t>Skill- and competency- based</a:t>
            </a:r>
          </a:p>
          <a:p>
            <a:r>
              <a:rPr lang="en-US" sz="2400"/>
              <a:t>Most often used in co-curricular programs</a:t>
            </a:r>
          </a:p>
          <a:p>
            <a:r>
              <a:rPr lang="en-US" sz="2400"/>
              <a:t>Heavy emphasis on scaffolding </a:t>
            </a:r>
          </a:p>
          <a:p>
            <a:r>
              <a:rPr lang="en-US" sz="2400"/>
              <a:t>Goal is improved performance on specific tasks</a:t>
            </a:r>
          </a:p>
        </p:txBody>
      </p:sp>
    </p:spTree>
    <p:extLst>
      <p:ext uri="{BB962C8B-B14F-4D97-AF65-F5344CB8AC3E}">
        <p14:creationId xmlns:p14="http://schemas.microsoft.com/office/powerpoint/2010/main" val="38473741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8216"/>
            <a:ext cx="10515600" cy="1325563"/>
          </a:xfrm>
        </p:spPr>
        <p:txBody>
          <a:bodyPr vert="horz" lIns="91440" tIns="45720" rIns="91440" bIns="45720" rtlCol="0" anchor="ctr">
            <a:normAutofit/>
          </a:bodyPr>
          <a:lstStyle/>
          <a:p>
            <a:pPr algn="ctr"/>
            <a:r>
              <a:rPr lang="en-US" sz="4800" b="1" dirty="0">
                <a:solidFill>
                  <a:srgbClr val="002060"/>
                </a:solidFill>
              </a:rPr>
              <a:t>Leadership Training</a:t>
            </a:r>
          </a:p>
        </p:txBody>
      </p:sp>
      <p:graphicFrame>
        <p:nvGraphicFramePr>
          <p:cNvPr id="4" name="Content Placeholder 3"/>
          <p:cNvGraphicFramePr>
            <a:graphicFrameLocks noGrp="1"/>
          </p:cNvGraphicFramePr>
          <p:nvPr>
            <p:ph idx="1"/>
          </p:nvPr>
        </p:nvGraphicFramePr>
        <p:xfrm>
          <a:off x="2364894" y="2070538"/>
          <a:ext cx="7617306" cy="4072255"/>
        </p:xfrm>
        <a:graphic>
          <a:graphicData uri="http://schemas.openxmlformats.org/drawingml/2006/table">
            <a:tbl>
              <a:tblPr firstRow="1" firstCol="1" bandRow="1">
                <a:tableStyleId>{69012ECD-51FC-41F1-AA8D-1B2483CD663E}</a:tableStyleId>
              </a:tblPr>
              <a:tblGrid>
                <a:gridCol w="4265691">
                  <a:extLst>
                    <a:ext uri="{9D8B030D-6E8A-4147-A177-3AD203B41FA5}">
                      <a16:colId xmlns:a16="http://schemas.microsoft.com/office/drawing/2014/main" val="20000"/>
                    </a:ext>
                  </a:extLst>
                </a:gridCol>
                <a:gridCol w="3351615">
                  <a:extLst>
                    <a:ext uri="{9D8B030D-6E8A-4147-A177-3AD203B41FA5}">
                      <a16:colId xmlns:a16="http://schemas.microsoft.com/office/drawing/2014/main" val="20001"/>
                    </a:ext>
                  </a:extLst>
                </a:gridCol>
              </a:tblGrid>
              <a:tr h="3986067">
                <a:tc>
                  <a:txBody>
                    <a:bodyPr/>
                    <a:lstStyle/>
                    <a:p>
                      <a:pPr marL="0" marR="0" fontAlgn="base">
                        <a:lnSpc>
                          <a:spcPct val="150000"/>
                        </a:lnSpc>
                      </a:pPr>
                      <a:r>
                        <a:rPr lang="en-US" sz="1800" dirty="0">
                          <a:effectLst/>
                        </a:rPr>
                        <a:t>Simulations</a:t>
                      </a:r>
                    </a:p>
                    <a:p>
                      <a:pPr marL="0" marR="0" fontAlgn="base">
                        <a:lnSpc>
                          <a:spcPct val="150000"/>
                        </a:lnSpc>
                      </a:pPr>
                      <a:r>
                        <a:rPr lang="en-US" sz="1800" dirty="0">
                          <a:effectLst/>
                        </a:rPr>
                        <a:t>Practice/Repetition</a:t>
                      </a:r>
                    </a:p>
                    <a:p>
                      <a:pPr marL="0" marR="0" fontAlgn="base">
                        <a:lnSpc>
                          <a:spcPct val="150000"/>
                        </a:lnSpc>
                      </a:pPr>
                      <a:r>
                        <a:rPr lang="en-US" sz="1800" dirty="0">
                          <a:effectLst/>
                        </a:rPr>
                        <a:t>Role-play</a:t>
                      </a:r>
                    </a:p>
                    <a:p>
                      <a:pPr marL="0" marR="0" fontAlgn="base">
                        <a:lnSpc>
                          <a:spcPct val="150000"/>
                        </a:lnSpc>
                      </a:pPr>
                      <a:r>
                        <a:rPr lang="en-US" sz="1800" dirty="0">
                          <a:effectLst/>
                        </a:rPr>
                        <a:t>Skill-Based Instruments</a:t>
                      </a:r>
                    </a:p>
                    <a:p>
                      <a:pPr marL="0" marR="0" fontAlgn="base">
                        <a:lnSpc>
                          <a:spcPct val="150000"/>
                        </a:lnSpc>
                      </a:pPr>
                      <a:r>
                        <a:rPr lang="en-US" sz="1800" dirty="0">
                          <a:effectLst/>
                        </a:rPr>
                        <a:t>Debate</a:t>
                      </a:r>
                    </a:p>
                    <a:p>
                      <a:pPr marL="0" marR="0" fontAlgn="base">
                        <a:lnSpc>
                          <a:spcPct val="150000"/>
                        </a:lnSpc>
                      </a:pPr>
                      <a:r>
                        <a:rPr lang="en-US" sz="1800" dirty="0">
                          <a:effectLst/>
                        </a:rPr>
                        <a:t>Peer Critical Feedback</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tc>
                  <a:txBody>
                    <a:bodyPr/>
                    <a:lstStyle/>
                    <a:p>
                      <a:pPr marL="0" marR="0" fontAlgn="base">
                        <a:lnSpc>
                          <a:spcPct val="150000"/>
                        </a:lnSpc>
                      </a:pPr>
                      <a:r>
                        <a:rPr lang="en-US" sz="1800" dirty="0">
                          <a:effectLst/>
                        </a:rPr>
                        <a:t>Rubrics</a:t>
                      </a:r>
                    </a:p>
                    <a:p>
                      <a:pPr marL="0" marR="0" fontAlgn="base">
                        <a:lnSpc>
                          <a:spcPct val="150000"/>
                        </a:lnSpc>
                      </a:pPr>
                      <a:r>
                        <a:rPr lang="en-US" sz="1800" dirty="0">
                          <a:effectLst/>
                        </a:rPr>
                        <a:t>Checklists</a:t>
                      </a:r>
                    </a:p>
                    <a:p>
                      <a:pPr marL="0" marR="0" fontAlgn="base">
                        <a:lnSpc>
                          <a:spcPct val="150000"/>
                        </a:lnSpc>
                      </a:pPr>
                      <a:r>
                        <a:rPr lang="en-US" sz="1800" dirty="0">
                          <a:effectLst/>
                        </a:rPr>
                        <a:t>Role Plays</a:t>
                      </a:r>
                    </a:p>
                    <a:p>
                      <a:pPr marL="0" marR="0" fontAlgn="base">
                        <a:lnSpc>
                          <a:spcPct val="150000"/>
                        </a:lnSpc>
                      </a:pPr>
                      <a:r>
                        <a:rPr lang="en-US" sz="1800" dirty="0">
                          <a:effectLst/>
                        </a:rPr>
                        <a:t>Ropes Course</a:t>
                      </a:r>
                    </a:p>
                    <a:p>
                      <a:pPr marL="0" marR="0" fontAlgn="base">
                        <a:lnSpc>
                          <a:spcPct val="150000"/>
                        </a:lnSpc>
                      </a:pPr>
                      <a:r>
                        <a:rPr lang="en-US" sz="1800" dirty="0">
                          <a:effectLst/>
                        </a:rPr>
                        <a:t>Online Feedback for Group</a:t>
                      </a:r>
                    </a:p>
                    <a:p>
                      <a:pPr marL="0" marR="0" fontAlgn="base">
                        <a:lnSpc>
                          <a:spcPct val="150000"/>
                        </a:lnSpc>
                      </a:pPr>
                      <a:r>
                        <a:rPr lang="en-US" sz="1800" dirty="0">
                          <a:effectLst/>
                        </a:rPr>
                        <a:t>Mentorship</a:t>
                      </a:r>
                    </a:p>
                    <a:p>
                      <a:pPr marL="0" marR="0" fontAlgn="base">
                        <a:lnSpc>
                          <a:spcPct val="150000"/>
                        </a:lnSpc>
                      </a:pPr>
                      <a:r>
                        <a:rPr lang="en-US" sz="1800" dirty="0">
                          <a:effectLst/>
                        </a:rPr>
                        <a:t>Art/Visual Representation of Learning</a:t>
                      </a:r>
                    </a:p>
                    <a:p>
                      <a:pPr marL="0" marR="0" fontAlgn="base">
                        <a:lnSpc>
                          <a:spcPct val="150000"/>
                        </a:lnSpc>
                      </a:pPr>
                      <a:r>
                        <a:rPr lang="en-US" sz="1800" dirty="0">
                          <a:effectLst/>
                        </a:rPr>
                        <a:t>Scenario Practice</a:t>
                      </a:r>
                    </a:p>
                    <a:p>
                      <a:pPr marL="0" marR="0" fontAlgn="base">
                        <a:lnSpc>
                          <a:spcPct val="150000"/>
                        </a:lnSpc>
                      </a:pPr>
                      <a:r>
                        <a:rPr lang="en-US" sz="1800" dirty="0">
                          <a:effectLst/>
                        </a:rPr>
                        <a:t>Peer/Instructor Evaluation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extLst>
                  <a:ext uri="{0D108BD9-81ED-4DB2-BD59-A6C34878D82A}">
                    <a16:rowId xmlns:a16="http://schemas.microsoft.com/office/drawing/2014/main" val="10000"/>
                  </a:ext>
                </a:extLst>
              </a:tr>
            </a:tbl>
          </a:graphicData>
        </a:graphic>
      </p:graphicFrame>
      <p:sp>
        <p:nvSpPr>
          <p:cNvPr id="5" name="TextBox 4"/>
          <p:cNvSpPr txBox="1"/>
          <p:nvPr/>
        </p:nvSpPr>
        <p:spPr>
          <a:xfrm>
            <a:off x="2339069" y="1249836"/>
            <a:ext cx="2761997" cy="707886"/>
          </a:xfrm>
          <a:prstGeom prst="rect">
            <a:avLst/>
          </a:prstGeom>
          <a:noFill/>
        </p:spPr>
        <p:txBody>
          <a:bodyPr wrap="square" rtlCol="0">
            <a:spAutoFit/>
          </a:bodyPr>
          <a:lstStyle/>
          <a:p>
            <a:pPr algn="ctr"/>
            <a:r>
              <a:rPr lang="en-US" sz="2000" b="1" dirty="0"/>
              <a:t>Pedagogies </a:t>
            </a:r>
          </a:p>
          <a:p>
            <a:pPr algn="ctr"/>
            <a:r>
              <a:rPr lang="en-US" sz="2000" b="1" dirty="0"/>
              <a:t>(Teaching Strategies)</a:t>
            </a:r>
          </a:p>
        </p:txBody>
      </p:sp>
      <p:sp>
        <p:nvSpPr>
          <p:cNvPr id="6" name="TextBox 5"/>
          <p:cNvSpPr txBox="1"/>
          <p:nvPr/>
        </p:nvSpPr>
        <p:spPr>
          <a:xfrm>
            <a:off x="6699181" y="1249836"/>
            <a:ext cx="2743915" cy="707886"/>
          </a:xfrm>
          <a:prstGeom prst="rect">
            <a:avLst/>
          </a:prstGeom>
          <a:noFill/>
        </p:spPr>
        <p:txBody>
          <a:bodyPr wrap="square" rtlCol="0">
            <a:spAutoFit/>
          </a:bodyPr>
          <a:lstStyle/>
          <a:p>
            <a:pPr algn="ctr"/>
            <a:r>
              <a:rPr lang="en-US" sz="2000" b="1" dirty="0"/>
              <a:t>Assessment </a:t>
            </a:r>
          </a:p>
          <a:p>
            <a:pPr algn="ctr"/>
            <a:r>
              <a:rPr lang="en-US" sz="2000" b="1" dirty="0"/>
              <a:t>(of Learning)</a:t>
            </a:r>
          </a:p>
        </p:txBody>
      </p:sp>
    </p:spTree>
    <p:extLst>
      <p:ext uri="{BB962C8B-B14F-4D97-AF65-F5344CB8AC3E}">
        <p14:creationId xmlns:p14="http://schemas.microsoft.com/office/powerpoint/2010/main" val="4214133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11147" y="365760"/>
            <a:ext cx="7569706" cy="1288238"/>
          </a:xfrm>
        </p:spPr>
        <p:txBody>
          <a:bodyPr anchor="ctr">
            <a:normAutofit/>
          </a:bodyPr>
          <a:lstStyle/>
          <a:p>
            <a:pPr algn="ctr"/>
            <a:r>
              <a:rPr lang="en-US"/>
              <a:t>Leadership Observation</a:t>
            </a:r>
          </a:p>
        </p:txBody>
      </p:sp>
      <p:sp>
        <p:nvSpPr>
          <p:cNvPr id="3" name="Content Placeholder 2"/>
          <p:cNvSpPr>
            <a:spLocks noGrp="1"/>
          </p:cNvSpPr>
          <p:nvPr>
            <p:ph idx="1"/>
          </p:nvPr>
        </p:nvSpPr>
        <p:spPr>
          <a:xfrm>
            <a:off x="2165569" y="1956816"/>
            <a:ext cx="7860863" cy="4024884"/>
          </a:xfrm>
        </p:spPr>
        <p:txBody>
          <a:bodyPr anchor="t">
            <a:normAutofit/>
          </a:bodyPr>
          <a:lstStyle/>
          <a:p>
            <a:r>
              <a:rPr lang="en-US" sz="2400"/>
              <a:t>Social, cultural, and observational aspects</a:t>
            </a:r>
          </a:p>
          <a:p>
            <a:r>
              <a:rPr lang="en-US" sz="2400"/>
              <a:t>Constructivist in nature</a:t>
            </a:r>
          </a:p>
          <a:p>
            <a:r>
              <a:rPr lang="en-US" sz="2400"/>
              <a:t>Learner is passive recipient of learning</a:t>
            </a:r>
          </a:p>
          <a:p>
            <a:r>
              <a:rPr lang="en-US" sz="2400"/>
              <a:t>Learner is making meaning about observation </a:t>
            </a:r>
          </a:p>
          <a:p>
            <a:r>
              <a:rPr lang="en-US" sz="2400"/>
              <a:t>Two ways of “looking with intention” (Mitra, 2011)</a:t>
            </a:r>
          </a:p>
          <a:p>
            <a:pPr lvl="1"/>
            <a:r>
              <a:rPr lang="en-US" dirty="0"/>
              <a:t>Inductive looking</a:t>
            </a:r>
          </a:p>
          <a:p>
            <a:pPr lvl="1"/>
            <a:r>
              <a:rPr lang="en-US" dirty="0"/>
              <a:t>Deductive looking</a:t>
            </a:r>
          </a:p>
        </p:txBody>
      </p:sp>
    </p:spTree>
    <p:extLst>
      <p:ext uri="{BB962C8B-B14F-4D97-AF65-F5344CB8AC3E}">
        <p14:creationId xmlns:p14="http://schemas.microsoft.com/office/powerpoint/2010/main" val="42384061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206"/>
            <a:ext cx="10515600" cy="1325563"/>
          </a:xfrm>
        </p:spPr>
        <p:txBody>
          <a:bodyPr vert="horz" lIns="91440" tIns="45720" rIns="91440" bIns="45720" rtlCol="0" anchor="ctr">
            <a:normAutofit/>
          </a:bodyPr>
          <a:lstStyle/>
          <a:p>
            <a:pPr algn="ctr"/>
            <a:r>
              <a:rPr lang="en-US" sz="4800" b="1" dirty="0">
                <a:solidFill>
                  <a:srgbClr val="002060"/>
                </a:solidFill>
              </a:rPr>
              <a:t>Leadership Observation</a:t>
            </a:r>
          </a:p>
        </p:txBody>
      </p:sp>
      <p:graphicFrame>
        <p:nvGraphicFramePr>
          <p:cNvPr id="4" name="Content Placeholder 3"/>
          <p:cNvGraphicFramePr>
            <a:graphicFrameLocks noGrp="1"/>
          </p:cNvGraphicFramePr>
          <p:nvPr>
            <p:ph idx="1"/>
          </p:nvPr>
        </p:nvGraphicFramePr>
        <p:xfrm>
          <a:off x="2265954" y="1957722"/>
          <a:ext cx="7715775" cy="4008675"/>
        </p:xfrm>
        <a:graphic>
          <a:graphicData uri="http://schemas.openxmlformats.org/drawingml/2006/table">
            <a:tbl>
              <a:tblPr firstRow="1" firstCol="1" bandRow="1">
                <a:tableStyleId>{69012ECD-51FC-41F1-AA8D-1B2483CD663E}</a:tableStyleId>
              </a:tblPr>
              <a:tblGrid>
                <a:gridCol w="4320834">
                  <a:extLst>
                    <a:ext uri="{9D8B030D-6E8A-4147-A177-3AD203B41FA5}">
                      <a16:colId xmlns:a16="http://schemas.microsoft.com/office/drawing/2014/main" val="20000"/>
                    </a:ext>
                  </a:extLst>
                </a:gridCol>
                <a:gridCol w="3394941">
                  <a:extLst>
                    <a:ext uri="{9D8B030D-6E8A-4147-A177-3AD203B41FA5}">
                      <a16:colId xmlns:a16="http://schemas.microsoft.com/office/drawing/2014/main" val="20001"/>
                    </a:ext>
                  </a:extLst>
                </a:gridCol>
              </a:tblGrid>
              <a:tr h="4008675">
                <a:tc>
                  <a:txBody>
                    <a:bodyPr/>
                    <a:lstStyle/>
                    <a:p>
                      <a:pPr marL="0" marR="0" fontAlgn="base">
                        <a:lnSpc>
                          <a:spcPct val="150000"/>
                        </a:lnSpc>
                      </a:pPr>
                      <a:r>
                        <a:rPr lang="en-US" sz="2000" dirty="0">
                          <a:effectLst/>
                        </a:rPr>
                        <a:t>Lectures</a:t>
                      </a:r>
                    </a:p>
                    <a:p>
                      <a:pPr marL="0" marR="0" fontAlgn="base">
                        <a:lnSpc>
                          <a:spcPct val="150000"/>
                        </a:lnSpc>
                      </a:pPr>
                      <a:r>
                        <a:rPr lang="en-US" sz="2000" dirty="0">
                          <a:effectLst/>
                        </a:rPr>
                        <a:t>Shadowing</a:t>
                      </a:r>
                    </a:p>
                    <a:p>
                      <a:pPr marL="0" marR="0" fontAlgn="base">
                        <a:lnSpc>
                          <a:spcPct val="150000"/>
                        </a:lnSpc>
                      </a:pPr>
                      <a:r>
                        <a:rPr lang="en-US" sz="2000" dirty="0">
                          <a:effectLst/>
                        </a:rPr>
                        <a:t>Witnessing Group Dynamics</a:t>
                      </a:r>
                    </a:p>
                    <a:p>
                      <a:pPr marL="0" marR="0" fontAlgn="base">
                        <a:lnSpc>
                          <a:spcPct val="150000"/>
                        </a:lnSpc>
                      </a:pPr>
                      <a:r>
                        <a:rPr lang="en-US" sz="2000" dirty="0">
                          <a:effectLst/>
                        </a:rPr>
                        <a:t>Service-Learning</a:t>
                      </a:r>
                    </a:p>
                    <a:p>
                      <a:pPr marL="0" marR="0" fontAlgn="base">
                        <a:lnSpc>
                          <a:spcPct val="150000"/>
                        </a:lnSpc>
                      </a:pPr>
                      <a:r>
                        <a:rPr lang="en-US" sz="2000" dirty="0">
                          <a:effectLst/>
                        </a:rPr>
                        <a:t>Videos/Movie Watching</a:t>
                      </a:r>
                    </a:p>
                    <a:p>
                      <a:pPr marL="0" marR="0" fontAlgn="base">
                        <a:lnSpc>
                          <a:spcPct val="150000"/>
                        </a:lnSpc>
                      </a:pPr>
                      <a:r>
                        <a:rPr lang="en-US" sz="2000" dirty="0">
                          <a:effectLst/>
                        </a:rPr>
                        <a:t>Field Assignments</a:t>
                      </a:r>
                    </a:p>
                    <a:p>
                      <a:pPr marL="0" marR="0" fontAlgn="base">
                        <a:lnSpc>
                          <a:spcPct val="150000"/>
                        </a:lnSpc>
                      </a:pPr>
                      <a:r>
                        <a:rPr lang="en-US" sz="2000" dirty="0">
                          <a:effectLst/>
                        </a:rPr>
                        <a:t>Environmental Scans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tc>
                  <a:txBody>
                    <a:bodyPr/>
                    <a:lstStyle/>
                    <a:p>
                      <a:pPr marL="0" marR="0" fontAlgn="base">
                        <a:lnSpc>
                          <a:spcPct val="150000"/>
                        </a:lnSpc>
                      </a:pPr>
                      <a:r>
                        <a:rPr lang="en-US" sz="2000" dirty="0">
                          <a:effectLst/>
                        </a:rPr>
                        <a:t>Reflective Blogs</a:t>
                      </a:r>
                    </a:p>
                    <a:p>
                      <a:pPr marL="0" marR="0" fontAlgn="base">
                        <a:lnSpc>
                          <a:spcPct val="150000"/>
                        </a:lnSpc>
                      </a:pPr>
                      <a:r>
                        <a:rPr lang="en-US" sz="2000" dirty="0">
                          <a:effectLst/>
                        </a:rPr>
                        <a:t>Reflective Journal Entries</a:t>
                      </a:r>
                    </a:p>
                    <a:p>
                      <a:pPr marL="0" marR="0" fontAlgn="base">
                        <a:lnSpc>
                          <a:spcPct val="150000"/>
                        </a:lnSpc>
                      </a:pPr>
                      <a:r>
                        <a:rPr lang="en-US" sz="2000" dirty="0">
                          <a:effectLst/>
                        </a:rPr>
                        <a:t>Reflective Essays</a:t>
                      </a:r>
                    </a:p>
                    <a:p>
                      <a:pPr marL="0" marR="0" fontAlgn="base">
                        <a:lnSpc>
                          <a:spcPct val="150000"/>
                        </a:lnSpc>
                      </a:pPr>
                      <a:r>
                        <a:rPr lang="en-US" sz="2000" dirty="0">
                          <a:effectLst/>
                        </a:rPr>
                        <a:t>Presentations on Findings</a:t>
                      </a:r>
                    </a:p>
                    <a:p>
                      <a:pPr marL="0" marR="0" fontAlgn="base">
                        <a:lnSpc>
                          <a:spcPct val="150000"/>
                        </a:lnSpc>
                      </a:pPr>
                      <a:r>
                        <a:rPr lang="en-US" sz="2000" dirty="0">
                          <a:effectLst/>
                        </a:rPr>
                        <a:t>One-on-One Discussions</a:t>
                      </a:r>
                    </a:p>
                    <a:p>
                      <a:pPr marL="0" marR="0" fontAlgn="base">
                        <a:lnSpc>
                          <a:spcPct val="150000"/>
                        </a:lnSpc>
                      </a:pPr>
                      <a:r>
                        <a:rPr lang="en-US" sz="2000" dirty="0">
                          <a:effectLst/>
                        </a:rPr>
                        <a:t>Article Critique</a:t>
                      </a:r>
                    </a:p>
                    <a:p>
                      <a:pPr marL="0" marR="0" fontAlgn="base">
                        <a:lnSpc>
                          <a:spcPct val="150000"/>
                        </a:lnSpc>
                      </a:pPr>
                      <a:r>
                        <a:rPr lang="en-US" sz="2000" dirty="0">
                          <a:effectLst/>
                        </a:rPr>
                        <a:t>Papers</a:t>
                      </a:r>
                    </a:p>
                    <a:p>
                      <a:pPr marL="0" marR="0" fontAlgn="base">
                        <a:lnSpc>
                          <a:spcPct val="150000"/>
                        </a:lnSpc>
                      </a:pPr>
                      <a:r>
                        <a:rPr lang="en-US" sz="2000" dirty="0">
                          <a:effectLst/>
                        </a:rPr>
                        <a:t>Rubrics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extLst>
                  <a:ext uri="{0D108BD9-81ED-4DB2-BD59-A6C34878D82A}">
                    <a16:rowId xmlns:a16="http://schemas.microsoft.com/office/drawing/2014/main" val="10000"/>
                  </a:ext>
                </a:extLst>
              </a:tr>
            </a:tbl>
          </a:graphicData>
        </a:graphic>
      </p:graphicFrame>
      <p:sp>
        <p:nvSpPr>
          <p:cNvPr id="5" name="TextBox 4"/>
          <p:cNvSpPr txBox="1"/>
          <p:nvPr/>
        </p:nvSpPr>
        <p:spPr>
          <a:xfrm>
            <a:off x="2265954" y="1249836"/>
            <a:ext cx="2761997" cy="707886"/>
          </a:xfrm>
          <a:prstGeom prst="rect">
            <a:avLst/>
          </a:prstGeom>
          <a:noFill/>
        </p:spPr>
        <p:txBody>
          <a:bodyPr wrap="square" rtlCol="0">
            <a:spAutoFit/>
          </a:bodyPr>
          <a:lstStyle/>
          <a:p>
            <a:pPr algn="ctr"/>
            <a:r>
              <a:rPr lang="en-US" sz="2000" b="1" dirty="0"/>
              <a:t>Pedagogies </a:t>
            </a:r>
          </a:p>
          <a:p>
            <a:pPr algn="ctr"/>
            <a:r>
              <a:rPr lang="en-US" sz="2000" b="1" dirty="0"/>
              <a:t>(Teaching Strategies)</a:t>
            </a:r>
          </a:p>
        </p:txBody>
      </p:sp>
      <p:sp>
        <p:nvSpPr>
          <p:cNvPr id="6" name="TextBox 5"/>
          <p:cNvSpPr txBox="1"/>
          <p:nvPr/>
        </p:nvSpPr>
        <p:spPr>
          <a:xfrm>
            <a:off x="6667650" y="1249835"/>
            <a:ext cx="2743915" cy="707886"/>
          </a:xfrm>
          <a:prstGeom prst="rect">
            <a:avLst/>
          </a:prstGeom>
          <a:noFill/>
        </p:spPr>
        <p:txBody>
          <a:bodyPr wrap="square" rtlCol="0">
            <a:spAutoFit/>
          </a:bodyPr>
          <a:lstStyle/>
          <a:p>
            <a:pPr algn="ctr"/>
            <a:r>
              <a:rPr lang="en-US" sz="2000" b="1" dirty="0"/>
              <a:t>Assessment </a:t>
            </a:r>
          </a:p>
          <a:p>
            <a:pPr algn="ctr"/>
            <a:r>
              <a:rPr lang="en-US" sz="2000" b="1" dirty="0"/>
              <a:t>(of Learning)</a:t>
            </a:r>
          </a:p>
        </p:txBody>
      </p:sp>
    </p:spTree>
    <p:extLst>
      <p:ext uri="{BB962C8B-B14F-4D97-AF65-F5344CB8AC3E}">
        <p14:creationId xmlns:p14="http://schemas.microsoft.com/office/powerpoint/2010/main" val="79495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11147" y="365760"/>
            <a:ext cx="7569706" cy="1288238"/>
          </a:xfrm>
        </p:spPr>
        <p:txBody>
          <a:bodyPr anchor="ctr">
            <a:normAutofit/>
          </a:bodyPr>
          <a:lstStyle/>
          <a:p>
            <a:pPr algn="ctr"/>
            <a:r>
              <a:rPr lang="en-US"/>
              <a:t>Leadership Engagement</a:t>
            </a:r>
          </a:p>
        </p:txBody>
      </p:sp>
      <p:sp>
        <p:nvSpPr>
          <p:cNvPr id="3" name="Content Placeholder 2"/>
          <p:cNvSpPr>
            <a:spLocks noGrp="1"/>
          </p:cNvSpPr>
          <p:nvPr>
            <p:ph idx="1"/>
          </p:nvPr>
        </p:nvSpPr>
        <p:spPr>
          <a:xfrm>
            <a:off x="2165569" y="1956816"/>
            <a:ext cx="7860863" cy="4024884"/>
          </a:xfrm>
        </p:spPr>
        <p:txBody>
          <a:bodyPr anchor="t">
            <a:normAutofit/>
          </a:bodyPr>
          <a:lstStyle/>
          <a:p>
            <a:r>
              <a:rPr lang="en-US" sz="2400"/>
              <a:t>Experiential</a:t>
            </a:r>
          </a:p>
          <a:p>
            <a:r>
              <a:rPr lang="en-US" sz="2400"/>
              <a:t>Relational </a:t>
            </a:r>
          </a:p>
          <a:p>
            <a:r>
              <a:rPr lang="en-US" sz="2400"/>
              <a:t>Interactional</a:t>
            </a:r>
          </a:p>
          <a:p>
            <a:r>
              <a:rPr lang="en-US" sz="2400"/>
              <a:t>Interpersonal</a:t>
            </a:r>
          </a:p>
          <a:p>
            <a:r>
              <a:rPr lang="en-US" sz="2400"/>
              <a:t>Learner is active participant</a:t>
            </a:r>
          </a:p>
        </p:txBody>
      </p:sp>
    </p:spTree>
    <p:extLst>
      <p:ext uri="{BB962C8B-B14F-4D97-AF65-F5344CB8AC3E}">
        <p14:creationId xmlns:p14="http://schemas.microsoft.com/office/powerpoint/2010/main" val="19160401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895"/>
            <a:ext cx="10515600" cy="1325563"/>
          </a:xfrm>
        </p:spPr>
        <p:txBody>
          <a:bodyPr vert="horz" lIns="91440" tIns="45720" rIns="91440" bIns="45720" rtlCol="0" anchor="ctr">
            <a:normAutofit/>
          </a:bodyPr>
          <a:lstStyle/>
          <a:p>
            <a:pPr algn="ctr"/>
            <a:r>
              <a:rPr lang="en-US" sz="4800" b="1" dirty="0">
                <a:solidFill>
                  <a:srgbClr val="002060"/>
                </a:solidFill>
              </a:rPr>
              <a:t>Leadership Engagement</a:t>
            </a:r>
          </a:p>
        </p:txBody>
      </p:sp>
      <p:graphicFrame>
        <p:nvGraphicFramePr>
          <p:cNvPr id="4" name="Content Placeholder 3"/>
          <p:cNvGraphicFramePr>
            <a:graphicFrameLocks noGrp="1"/>
          </p:cNvGraphicFramePr>
          <p:nvPr>
            <p:ph idx="1"/>
          </p:nvPr>
        </p:nvGraphicFramePr>
        <p:xfrm>
          <a:off x="2333815" y="1975648"/>
          <a:ext cx="7648385" cy="4158428"/>
        </p:xfrm>
        <a:graphic>
          <a:graphicData uri="http://schemas.openxmlformats.org/drawingml/2006/table">
            <a:tbl>
              <a:tblPr firstRow="1" firstCol="1" bandRow="1">
                <a:tableStyleId>{69012ECD-51FC-41F1-AA8D-1B2483CD663E}</a:tableStyleId>
              </a:tblPr>
              <a:tblGrid>
                <a:gridCol w="4283096">
                  <a:extLst>
                    <a:ext uri="{9D8B030D-6E8A-4147-A177-3AD203B41FA5}">
                      <a16:colId xmlns:a16="http://schemas.microsoft.com/office/drawing/2014/main" val="20000"/>
                    </a:ext>
                  </a:extLst>
                </a:gridCol>
                <a:gridCol w="3365289">
                  <a:extLst>
                    <a:ext uri="{9D8B030D-6E8A-4147-A177-3AD203B41FA5}">
                      <a16:colId xmlns:a16="http://schemas.microsoft.com/office/drawing/2014/main" val="20001"/>
                    </a:ext>
                  </a:extLst>
                </a:gridCol>
              </a:tblGrid>
              <a:tr h="4158428">
                <a:tc>
                  <a:txBody>
                    <a:bodyPr/>
                    <a:lstStyle/>
                    <a:p>
                      <a:pPr marL="0" marR="0" fontAlgn="base">
                        <a:lnSpc>
                          <a:spcPct val="150000"/>
                        </a:lnSpc>
                      </a:pPr>
                      <a:r>
                        <a:rPr lang="en-US" sz="1600" dirty="0">
                          <a:effectLst/>
                        </a:rPr>
                        <a:t>Action learning</a:t>
                      </a:r>
                    </a:p>
                    <a:p>
                      <a:pPr marL="0" marR="0" fontAlgn="base">
                        <a:lnSpc>
                          <a:spcPct val="150000"/>
                        </a:lnSpc>
                      </a:pPr>
                      <a:r>
                        <a:rPr lang="en-US" sz="1600" dirty="0">
                          <a:effectLst/>
                        </a:rPr>
                        <a:t>Case-in-point</a:t>
                      </a:r>
                    </a:p>
                    <a:p>
                      <a:pPr marL="0" marR="0" fontAlgn="base">
                        <a:lnSpc>
                          <a:spcPct val="150000"/>
                        </a:lnSpc>
                      </a:pPr>
                      <a:r>
                        <a:rPr lang="en-US" sz="1600" dirty="0">
                          <a:effectLst/>
                        </a:rPr>
                        <a:t>Problem-based learning</a:t>
                      </a:r>
                    </a:p>
                    <a:p>
                      <a:pPr marL="0" marR="0" fontAlgn="base">
                        <a:lnSpc>
                          <a:spcPct val="150000"/>
                        </a:lnSpc>
                      </a:pPr>
                      <a:r>
                        <a:rPr lang="en-US" sz="1600" dirty="0">
                          <a:effectLst/>
                        </a:rPr>
                        <a:t>Discussion Groups </a:t>
                      </a:r>
                    </a:p>
                    <a:p>
                      <a:pPr marL="0" marR="0" fontAlgn="base">
                        <a:lnSpc>
                          <a:spcPct val="150000"/>
                        </a:lnSpc>
                      </a:pPr>
                      <a:r>
                        <a:rPr lang="en-US" sz="1600" dirty="0">
                          <a:effectLst/>
                        </a:rPr>
                        <a:t>Service-learning</a:t>
                      </a:r>
                    </a:p>
                    <a:p>
                      <a:pPr marL="0" marR="0" fontAlgn="base">
                        <a:lnSpc>
                          <a:spcPct val="150000"/>
                        </a:lnSpc>
                      </a:pPr>
                      <a:r>
                        <a:rPr lang="en-US" sz="1600" dirty="0">
                          <a:effectLst/>
                        </a:rPr>
                        <a:t>Reflective practice</a:t>
                      </a:r>
                    </a:p>
                    <a:p>
                      <a:pPr marL="0" marR="0" fontAlgn="base">
                        <a:lnSpc>
                          <a:spcPct val="150000"/>
                        </a:lnSpc>
                      </a:pPr>
                      <a:r>
                        <a:rPr lang="en-US" sz="1600" dirty="0">
                          <a:effectLst/>
                        </a:rPr>
                        <a:t>Positional and non-positional experiences</a:t>
                      </a:r>
                    </a:p>
                    <a:p>
                      <a:pPr marL="0" marR="0" fontAlgn="base">
                        <a:lnSpc>
                          <a:spcPct val="150000"/>
                        </a:lnSpc>
                      </a:pPr>
                      <a:r>
                        <a:rPr lang="en-US" sz="1600" dirty="0">
                          <a:effectLst/>
                        </a:rPr>
                        <a:t>Games</a:t>
                      </a:r>
                    </a:p>
                    <a:p>
                      <a:pPr marL="0" marR="0" fontAlgn="base">
                        <a:lnSpc>
                          <a:spcPct val="150000"/>
                        </a:lnSpc>
                      </a:pPr>
                      <a:r>
                        <a:rPr lang="en-US" sz="1600" dirty="0">
                          <a:effectLst/>
                        </a:rPr>
                        <a:t>Debate</a:t>
                      </a:r>
                    </a:p>
                    <a:p>
                      <a:pPr marL="0" marR="0" fontAlgn="base">
                        <a:lnSpc>
                          <a:spcPct val="150000"/>
                        </a:lnSpc>
                      </a:pPr>
                      <a:r>
                        <a:rPr lang="en-US" sz="1600" dirty="0">
                          <a:effectLst/>
                        </a:rPr>
                        <a:t>Theatre of the Oppressed (Social Justice Theatre)</a:t>
                      </a:r>
                    </a:p>
                    <a:p>
                      <a:pPr marL="0" marR="0" fontAlgn="base">
                        <a:lnSpc>
                          <a:spcPct val="150000"/>
                        </a:lnSpc>
                      </a:pPr>
                      <a:r>
                        <a:rPr lang="en-US" sz="1600" dirty="0">
                          <a:effectLst/>
                        </a:rPr>
                        <a:t>Team-Building Activities</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tc>
                  <a:txBody>
                    <a:bodyPr/>
                    <a:lstStyle/>
                    <a:p>
                      <a:pPr marL="0" marR="0" fontAlgn="base">
                        <a:lnSpc>
                          <a:spcPct val="150000"/>
                        </a:lnSpc>
                      </a:pPr>
                      <a:r>
                        <a:rPr lang="en-US" sz="1600" dirty="0">
                          <a:effectLst/>
                        </a:rPr>
                        <a:t>Presentations</a:t>
                      </a:r>
                    </a:p>
                    <a:p>
                      <a:pPr marL="0" marR="0" fontAlgn="base">
                        <a:lnSpc>
                          <a:spcPct val="150000"/>
                        </a:lnSpc>
                      </a:pPr>
                      <a:r>
                        <a:rPr lang="en-US" sz="1600" dirty="0">
                          <a:effectLst/>
                        </a:rPr>
                        <a:t>Discussion</a:t>
                      </a:r>
                    </a:p>
                    <a:p>
                      <a:pPr marL="0" marR="0" fontAlgn="base">
                        <a:lnSpc>
                          <a:spcPct val="150000"/>
                        </a:lnSpc>
                      </a:pPr>
                      <a:r>
                        <a:rPr lang="en-US" sz="1600" dirty="0">
                          <a:effectLst/>
                        </a:rPr>
                        <a:t>Feedback Cards- Reading Out loud</a:t>
                      </a:r>
                    </a:p>
                    <a:p>
                      <a:pPr marL="0" marR="0" fontAlgn="base">
                        <a:lnSpc>
                          <a:spcPct val="150000"/>
                        </a:lnSpc>
                      </a:pPr>
                      <a:r>
                        <a:rPr lang="en-US" sz="1600" dirty="0">
                          <a:effectLst/>
                        </a:rPr>
                        <a:t>Synthesis Paper</a:t>
                      </a:r>
                    </a:p>
                    <a:p>
                      <a:pPr marL="0" marR="0" fontAlgn="base">
                        <a:lnSpc>
                          <a:spcPct val="150000"/>
                        </a:lnSpc>
                      </a:pPr>
                      <a:r>
                        <a:rPr lang="en-US" sz="1600" dirty="0">
                          <a:effectLst/>
                        </a:rPr>
                        <a:t>Group Paper</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extLst>
                  <a:ext uri="{0D108BD9-81ED-4DB2-BD59-A6C34878D82A}">
                    <a16:rowId xmlns:a16="http://schemas.microsoft.com/office/drawing/2014/main" val="10000"/>
                  </a:ext>
                </a:extLst>
              </a:tr>
            </a:tbl>
          </a:graphicData>
        </a:graphic>
      </p:graphicFrame>
      <p:sp>
        <p:nvSpPr>
          <p:cNvPr id="5" name="TextBox 4"/>
          <p:cNvSpPr txBox="1"/>
          <p:nvPr/>
        </p:nvSpPr>
        <p:spPr>
          <a:xfrm>
            <a:off x="2333815" y="1258799"/>
            <a:ext cx="2761997" cy="707886"/>
          </a:xfrm>
          <a:prstGeom prst="rect">
            <a:avLst/>
          </a:prstGeom>
          <a:noFill/>
        </p:spPr>
        <p:txBody>
          <a:bodyPr wrap="square" rtlCol="0">
            <a:spAutoFit/>
          </a:bodyPr>
          <a:lstStyle/>
          <a:p>
            <a:pPr algn="ctr"/>
            <a:r>
              <a:rPr lang="en-US" sz="2000" b="1" dirty="0"/>
              <a:t>Pedagogies </a:t>
            </a:r>
          </a:p>
          <a:p>
            <a:pPr algn="ctr"/>
            <a:r>
              <a:rPr lang="en-US" sz="2000" b="1" dirty="0"/>
              <a:t>(Teaching Strategies)</a:t>
            </a:r>
          </a:p>
        </p:txBody>
      </p:sp>
      <p:sp>
        <p:nvSpPr>
          <p:cNvPr id="6" name="TextBox 5"/>
          <p:cNvSpPr txBox="1"/>
          <p:nvPr/>
        </p:nvSpPr>
        <p:spPr>
          <a:xfrm>
            <a:off x="6667650" y="1249836"/>
            <a:ext cx="2743915" cy="707886"/>
          </a:xfrm>
          <a:prstGeom prst="rect">
            <a:avLst/>
          </a:prstGeom>
          <a:noFill/>
        </p:spPr>
        <p:txBody>
          <a:bodyPr wrap="square" rtlCol="0">
            <a:spAutoFit/>
          </a:bodyPr>
          <a:lstStyle/>
          <a:p>
            <a:pPr algn="ctr"/>
            <a:r>
              <a:rPr lang="en-US" sz="2000" b="1" dirty="0"/>
              <a:t>Assessment </a:t>
            </a:r>
          </a:p>
          <a:p>
            <a:pPr algn="ctr"/>
            <a:r>
              <a:rPr lang="en-US" sz="2000" b="1" dirty="0"/>
              <a:t>(of Learning)</a:t>
            </a:r>
          </a:p>
        </p:txBody>
      </p:sp>
    </p:spTree>
    <p:extLst>
      <p:ext uri="{BB962C8B-B14F-4D97-AF65-F5344CB8AC3E}">
        <p14:creationId xmlns:p14="http://schemas.microsoft.com/office/powerpoint/2010/main" val="1568210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311147" y="365760"/>
            <a:ext cx="7569706" cy="1288238"/>
          </a:xfrm>
        </p:spPr>
        <p:txBody>
          <a:bodyPr anchor="ctr">
            <a:normAutofit/>
          </a:bodyPr>
          <a:lstStyle/>
          <a:p>
            <a:pPr algn="ctr"/>
            <a:r>
              <a:rPr lang="en-US"/>
              <a:t>Leadership Metacognition</a:t>
            </a:r>
          </a:p>
        </p:txBody>
      </p:sp>
      <p:sp>
        <p:nvSpPr>
          <p:cNvPr id="3" name="Content Placeholder 2"/>
          <p:cNvSpPr>
            <a:spLocks noGrp="1"/>
          </p:cNvSpPr>
          <p:nvPr>
            <p:ph idx="1"/>
          </p:nvPr>
        </p:nvSpPr>
        <p:spPr>
          <a:xfrm>
            <a:off x="2165569" y="1956816"/>
            <a:ext cx="7860863" cy="4024884"/>
          </a:xfrm>
        </p:spPr>
        <p:txBody>
          <a:bodyPr anchor="t">
            <a:normAutofit/>
          </a:bodyPr>
          <a:lstStyle/>
          <a:p>
            <a:r>
              <a:rPr lang="en-US" sz="2200"/>
              <a:t>Learner is critically aware and understand own thought process</a:t>
            </a:r>
          </a:p>
          <a:p>
            <a:r>
              <a:rPr lang="en-US" sz="2200"/>
              <a:t>Mindfulness of one’s own knowledge and ability to recognize, control, and employ one’s cognitive processes</a:t>
            </a:r>
          </a:p>
          <a:p>
            <a:r>
              <a:rPr lang="en-US" sz="2200"/>
              <a:t>Complex in nature</a:t>
            </a:r>
          </a:p>
          <a:p>
            <a:pPr lvl="1"/>
            <a:r>
              <a:rPr lang="en-US" sz="2200"/>
              <a:t>Reflective</a:t>
            </a:r>
          </a:p>
          <a:p>
            <a:pPr lvl="1"/>
            <a:r>
              <a:rPr lang="en-US" sz="2200"/>
              <a:t>Systemic</a:t>
            </a:r>
          </a:p>
          <a:p>
            <a:pPr lvl="1"/>
            <a:r>
              <a:rPr lang="en-US" sz="2200"/>
              <a:t>Analytical</a:t>
            </a:r>
          </a:p>
          <a:p>
            <a:pPr lvl="1"/>
            <a:r>
              <a:rPr lang="en-US" sz="2200"/>
              <a:t>Evaluative</a:t>
            </a:r>
          </a:p>
          <a:p>
            <a:pPr lvl="1"/>
            <a:r>
              <a:rPr lang="en-US" sz="2200"/>
              <a:t>Adaptive</a:t>
            </a:r>
          </a:p>
          <a:p>
            <a:pPr lvl="1"/>
            <a:r>
              <a:rPr lang="en-US" sz="2200"/>
              <a:t>mindful</a:t>
            </a:r>
          </a:p>
        </p:txBody>
      </p:sp>
    </p:spTree>
    <p:extLst>
      <p:ext uri="{BB962C8B-B14F-4D97-AF65-F5344CB8AC3E}">
        <p14:creationId xmlns:p14="http://schemas.microsoft.com/office/powerpoint/2010/main" val="36400242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6780"/>
            <a:ext cx="10515600" cy="1325563"/>
          </a:xfrm>
        </p:spPr>
        <p:txBody>
          <a:bodyPr vert="horz" lIns="91440" tIns="45720" rIns="91440" bIns="45720" rtlCol="0" anchor="ctr">
            <a:normAutofit/>
          </a:bodyPr>
          <a:lstStyle/>
          <a:p>
            <a:pPr algn="ctr"/>
            <a:r>
              <a:rPr lang="en-US" sz="4800" b="1" dirty="0">
                <a:solidFill>
                  <a:srgbClr val="002060"/>
                </a:solidFill>
              </a:rPr>
              <a:t>Leadership Metacognition</a:t>
            </a:r>
          </a:p>
        </p:txBody>
      </p:sp>
      <p:graphicFrame>
        <p:nvGraphicFramePr>
          <p:cNvPr id="4" name="Content Placeholder 3"/>
          <p:cNvGraphicFramePr>
            <a:graphicFrameLocks noGrp="1"/>
          </p:cNvGraphicFramePr>
          <p:nvPr>
            <p:ph idx="1"/>
          </p:nvPr>
        </p:nvGraphicFramePr>
        <p:xfrm>
          <a:off x="2361484" y="2053498"/>
          <a:ext cx="7678177" cy="4072255"/>
        </p:xfrm>
        <a:graphic>
          <a:graphicData uri="http://schemas.openxmlformats.org/drawingml/2006/table">
            <a:tbl>
              <a:tblPr firstRow="1" firstCol="1" bandRow="1">
                <a:tableStyleId>{69012ECD-51FC-41F1-AA8D-1B2483CD663E}</a:tableStyleId>
              </a:tblPr>
              <a:tblGrid>
                <a:gridCol w="4299779">
                  <a:extLst>
                    <a:ext uri="{9D8B030D-6E8A-4147-A177-3AD203B41FA5}">
                      <a16:colId xmlns:a16="http://schemas.microsoft.com/office/drawing/2014/main" val="20000"/>
                    </a:ext>
                  </a:extLst>
                </a:gridCol>
                <a:gridCol w="3378398">
                  <a:extLst>
                    <a:ext uri="{9D8B030D-6E8A-4147-A177-3AD203B41FA5}">
                      <a16:colId xmlns:a16="http://schemas.microsoft.com/office/drawing/2014/main" val="20001"/>
                    </a:ext>
                  </a:extLst>
                </a:gridCol>
              </a:tblGrid>
              <a:tr h="3863302">
                <a:tc>
                  <a:txBody>
                    <a:bodyPr/>
                    <a:lstStyle/>
                    <a:p>
                      <a:pPr marL="0" marR="0" fontAlgn="base">
                        <a:lnSpc>
                          <a:spcPct val="150000"/>
                        </a:lnSpc>
                      </a:pPr>
                      <a:r>
                        <a:rPr lang="en-US" sz="1800" dirty="0">
                          <a:effectLst/>
                        </a:rPr>
                        <a:t>Reflection Essays</a:t>
                      </a:r>
                    </a:p>
                    <a:p>
                      <a:pPr marL="0" marR="0" fontAlgn="base">
                        <a:lnSpc>
                          <a:spcPct val="150000"/>
                        </a:lnSpc>
                      </a:pPr>
                      <a:r>
                        <a:rPr lang="en-US" sz="1800" dirty="0">
                          <a:effectLst/>
                        </a:rPr>
                        <a:t>Case Study Analysis</a:t>
                      </a:r>
                    </a:p>
                    <a:p>
                      <a:pPr marL="0" marR="0" fontAlgn="base">
                        <a:lnSpc>
                          <a:spcPct val="150000"/>
                        </a:lnSpc>
                      </a:pPr>
                      <a:r>
                        <a:rPr lang="en-US" sz="1800" dirty="0">
                          <a:effectLst/>
                        </a:rPr>
                        <a:t>Simulation and role play</a:t>
                      </a:r>
                    </a:p>
                    <a:p>
                      <a:pPr marL="0" marR="0" fontAlgn="base">
                        <a:lnSpc>
                          <a:spcPct val="150000"/>
                        </a:lnSpc>
                      </a:pPr>
                      <a:r>
                        <a:rPr lang="en-US" sz="1800" dirty="0">
                          <a:effectLst/>
                        </a:rPr>
                        <a:t>Field work</a:t>
                      </a:r>
                    </a:p>
                    <a:p>
                      <a:pPr marL="0" marR="0" fontAlgn="base">
                        <a:lnSpc>
                          <a:spcPct val="150000"/>
                        </a:lnSpc>
                      </a:pPr>
                      <a:r>
                        <a:rPr lang="en-US" sz="1800" dirty="0">
                          <a:effectLst/>
                        </a:rPr>
                        <a:t>Environmental assessment</a:t>
                      </a:r>
                    </a:p>
                    <a:p>
                      <a:pPr marL="0" marR="0" fontAlgn="base">
                        <a:lnSpc>
                          <a:spcPct val="150000"/>
                        </a:lnSpc>
                      </a:pPr>
                      <a:r>
                        <a:rPr lang="en-US" sz="1800" dirty="0">
                          <a:effectLst/>
                        </a:rPr>
                        <a:t>Group/discussion facilitation</a:t>
                      </a:r>
                    </a:p>
                    <a:p>
                      <a:pPr marL="0" marR="0" fontAlgn="base">
                        <a:lnSpc>
                          <a:spcPct val="150000"/>
                        </a:lnSpc>
                      </a:pPr>
                      <a:r>
                        <a:rPr lang="en-US" sz="1800" dirty="0">
                          <a:effectLst/>
                        </a:rPr>
                        <a:t>Critical leadership</a:t>
                      </a:r>
                    </a:p>
                    <a:p>
                      <a:pPr marL="0" marR="0" fontAlgn="base">
                        <a:lnSpc>
                          <a:spcPct val="150000"/>
                        </a:lnSpc>
                      </a:pPr>
                      <a:r>
                        <a:rPr lang="en-US" sz="1800" dirty="0">
                          <a:effectLst/>
                        </a:rPr>
                        <a:t>Provocative Statements</a:t>
                      </a:r>
                    </a:p>
                    <a:p>
                      <a:pPr marL="0" marR="0" fontAlgn="base">
                        <a:lnSpc>
                          <a:spcPct val="150000"/>
                        </a:lnSpc>
                      </a:pPr>
                      <a:r>
                        <a:rPr lang="en-US" sz="1800" dirty="0">
                          <a:effectLst/>
                        </a:rPr>
                        <a:t>Feedback</a:t>
                      </a:r>
                    </a:p>
                    <a:p>
                      <a:pPr marL="0" marR="0" fontAlgn="base">
                        <a:lnSpc>
                          <a:spcPct val="150000"/>
                        </a:lnSpc>
                      </a:pPr>
                      <a:r>
                        <a:rPr lang="en-US" sz="1800" dirty="0">
                          <a:effectLst/>
                        </a:rPr>
                        <a:t>What? So What? Now What?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tc>
                  <a:txBody>
                    <a:bodyPr/>
                    <a:lstStyle/>
                    <a:p>
                      <a:pPr marL="0" marR="0" fontAlgn="base">
                        <a:lnSpc>
                          <a:spcPct val="150000"/>
                        </a:lnSpc>
                      </a:pPr>
                      <a:r>
                        <a:rPr lang="en-US" sz="1800" dirty="0">
                          <a:effectLst/>
                        </a:rPr>
                        <a:t>Reflection Essays</a:t>
                      </a:r>
                    </a:p>
                    <a:p>
                      <a:pPr marL="0" marR="0" fontAlgn="base">
                        <a:lnSpc>
                          <a:spcPct val="150000"/>
                        </a:lnSpc>
                      </a:pPr>
                      <a:r>
                        <a:rPr lang="en-US" sz="1800" dirty="0">
                          <a:effectLst/>
                        </a:rPr>
                        <a:t>Reflective Blogs</a:t>
                      </a:r>
                    </a:p>
                    <a:p>
                      <a:pPr marL="0" marR="0" fontAlgn="base">
                        <a:lnSpc>
                          <a:spcPct val="150000"/>
                        </a:lnSpc>
                      </a:pPr>
                      <a:r>
                        <a:rPr lang="en-US" sz="1800" dirty="0">
                          <a:effectLst/>
                        </a:rPr>
                        <a:t>Reflective Journal Entries</a:t>
                      </a:r>
                    </a:p>
                    <a:p>
                      <a:pPr marL="0" marR="0" fontAlgn="base">
                        <a:lnSpc>
                          <a:spcPct val="150000"/>
                        </a:lnSpc>
                      </a:pPr>
                      <a:r>
                        <a:rPr lang="en-US" sz="1800" dirty="0">
                          <a:effectLst/>
                        </a:rPr>
                        <a:t>Intergroup Dialogue</a:t>
                      </a:r>
                    </a:p>
                    <a:p>
                      <a:pPr marL="0" marR="0" fontAlgn="base">
                        <a:lnSpc>
                          <a:spcPct val="150000"/>
                        </a:lnSpc>
                      </a:pPr>
                      <a:r>
                        <a:rPr lang="en-US" sz="1800" dirty="0">
                          <a:effectLst/>
                        </a:rPr>
                        <a:t>Poster Presentations</a:t>
                      </a:r>
                    </a:p>
                    <a:p>
                      <a:pPr marL="0" marR="0" fontAlgn="base">
                        <a:lnSpc>
                          <a:spcPct val="150000"/>
                        </a:lnSpc>
                      </a:pPr>
                      <a:r>
                        <a:rPr lang="en-US" sz="1800" dirty="0">
                          <a:effectLst/>
                        </a:rPr>
                        <a:t>Start-Stop-Continue</a:t>
                      </a:r>
                    </a:p>
                    <a:p>
                      <a:pPr marL="0" marR="0" fontAlgn="base">
                        <a:lnSpc>
                          <a:spcPct val="150000"/>
                        </a:lnSpc>
                      </a:pPr>
                      <a:r>
                        <a:rPr lang="en-US" sz="1800" dirty="0">
                          <a:effectLst/>
                        </a:rPr>
                        <a:t>Values Self-Portrait</a:t>
                      </a:r>
                    </a:p>
                    <a:p>
                      <a:pPr marL="0" marR="0" fontAlgn="base">
                        <a:lnSpc>
                          <a:spcPct val="150000"/>
                        </a:lnSpc>
                      </a:pPr>
                      <a:r>
                        <a:rPr lang="en-US" sz="1800" dirty="0">
                          <a:effectLst/>
                        </a:rPr>
                        <a:t>Synthesis Paper</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1448" marR="51448" marT="0" marB="0"/>
                </a:tc>
                <a:extLst>
                  <a:ext uri="{0D108BD9-81ED-4DB2-BD59-A6C34878D82A}">
                    <a16:rowId xmlns:a16="http://schemas.microsoft.com/office/drawing/2014/main" val="10000"/>
                  </a:ext>
                </a:extLst>
              </a:tr>
            </a:tbl>
          </a:graphicData>
        </a:graphic>
      </p:graphicFrame>
      <p:sp>
        <p:nvSpPr>
          <p:cNvPr id="5" name="TextBox 4"/>
          <p:cNvSpPr txBox="1"/>
          <p:nvPr/>
        </p:nvSpPr>
        <p:spPr>
          <a:xfrm>
            <a:off x="2361484" y="1345611"/>
            <a:ext cx="2761997" cy="707886"/>
          </a:xfrm>
          <a:prstGeom prst="rect">
            <a:avLst/>
          </a:prstGeom>
          <a:noFill/>
        </p:spPr>
        <p:txBody>
          <a:bodyPr wrap="square" rtlCol="0">
            <a:spAutoFit/>
          </a:bodyPr>
          <a:lstStyle/>
          <a:p>
            <a:pPr algn="ctr"/>
            <a:r>
              <a:rPr lang="en-US" sz="2000" b="1" dirty="0"/>
              <a:t>Pedagogies </a:t>
            </a:r>
          </a:p>
          <a:p>
            <a:pPr algn="ctr"/>
            <a:r>
              <a:rPr lang="en-US" sz="2000" b="1" dirty="0"/>
              <a:t>(Teaching Strategies)</a:t>
            </a:r>
          </a:p>
        </p:txBody>
      </p:sp>
      <p:sp>
        <p:nvSpPr>
          <p:cNvPr id="6" name="TextBox 5"/>
          <p:cNvSpPr txBox="1"/>
          <p:nvPr/>
        </p:nvSpPr>
        <p:spPr>
          <a:xfrm>
            <a:off x="6688671" y="1345611"/>
            <a:ext cx="2743915" cy="707886"/>
          </a:xfrm>
          <a:prstGeom prst="rect">
            <a:avLst/>
          </a:prstGeom>
          <a:noFill/>
        </p:spPr>
        <p:txBody>
          <a:bodyPr wrap="square" rtlCol="0">
            <a:spAutoFit/>
          </a:bodyPr>
          <a:lstStyle/>
          <a:p>
            <a:pPr algn="ctr"/>
            <a:r>
              <a:rPr lang="en-US" sz="2000" b="1" dirty="0"/>
              <a:t>Assessment </a:t>
            </a:r>
          </a:p>
          <a:p>
            <a:pPr algn="ctr"/>
            <a:r>
              <a:rPr lang="en-US" sz="2000" b="1" dirty="0"/>
              <a:t>(of Learning)</a:t>
            </a:r>
          </a:p>
        </p:txBody>
      </p:sp>
    </p:spTree>
    <p:extLst>
      <p:ext uri="{BB962C8B-B14F-4D97-AF65-F5344CB8AC3E}">
        <p14:creationId xmlns:p14="http://schemas.microsoft.com/office/powerpoint/2010/main" val="152144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a:t>Leadership Learning Framework</a:t>
            </a:r>
          </a:p>
        </p:txBody>
      </p:sp>
      <p:sp>
        <p:nvSpPr>
          <p:cNvPr id="24" name="Freeform: Shape 21">
            <a:extLst>
              <a:ext uri="{FF2B5EF4-FFF2-40B4-BE49-F238E27FC236}">
                <a16:creationId xmlns:a16="http://schemas.microsoft.com/office/drawing/2014/main"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588" r="-1"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2466638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086E9-C0B7-714D-80EA-E96E2FFD4C45}"/>
              </a:ext>
            </a:extLst>
          </p:cNvPr>
          <p:cNvSpPr>
            <a:spLocks noGrp="1"/>
          </p:cNvSpPr>
          <p:nvPr>
            <p:ph type="title"/>
          </p:nvPr>
        </p:nvSpPr>
        <p:spPr>
          <a:xfrm>
            <a:off x="7464614" y="1783959"/>
            <a:ext cx="4087306" cy="2889114"/>
          </a:xfrm>
        </p:spPr>
        <p:txBody>
          <a:bodyPr vert="horz" lIns="91440" tIns="45720" rIns="91440" bIns="45720" rtlCol="0" anchor="b">
            <a:normAutofit fontScale="90000"/>
          </a:bodyPr>
          <a:lstStyle/>
          <a:p>
            <a:r>
              <a:rPr lang="en-US" sz="3400" b="1" dirty="0"/>
              <a:t>Leadership Education Should Be Transformative: </a:t>
            </a:r>
            <a:br>
              <a:rPr lang="en-US" sz="3400" b="1" dirty="0"/>
            </a:br>
            <a:r>
              <a:rPr lang="en-US" sz="3400" b="1" dirty="0"/>
              <a:t/>
            </a:r>
            <a:br>
              <a:rPr lang="en-US" sz="3400" b="1" dirty="0"/>
            </a:br>
            <a:r>
              <a:rPr lang="en-US" sz="3400" b="1" dirty="0"/>
              <a:t>What does that look like in practice?</a:t>
            </a:r>
          </a:p>
        </p:txBody>
      </p:sp>
      <p:sp>
        <p:nvSpPr>
          <p:cNvPr id="70" name="Freeform: Shape 69">
            <a:extLst>
              <a:ext uri="{FF2B5EF4-FFF2-40B4-BE49-F238E27FC236}">
                <a16:creationId xmlns:a16="http://schemas.microsoft.com/office/drawing/2014/main"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a:extLst>
              <a:ext uri="{FF2B5EF4-FFF2-40B4-BE49-F238E27FC236}">
                <a16:creationId xmlns:a16="http://schemas.microsoft.com/office/drawing/2014/main" id="{A5F62D29-EF5D-BE42-81EE-2A587511BA27}"/>
              </a:ext>
            </a:extLst>
          </p:cNvPr>
          <p:cNvPicPr>
            <a:picLocks noGrp="1" noChangeAspect="1"/>
          </p:cNvPicPr>
          <p:nvPr>
            <p:ph idx="1"/>
          </p:nvPr>
        </p:nvPicPr>
        <p:blipFill rotWithShape="1">
          <a:blip r:embed="rId3"/>
          <a:srcRect l="3466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594216734"/>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708639" y="0"/>
            <a:ext cx="8774723" cy="903024"/>
          </a:xfrm>
        </p:spPr>
        <p:txBody>
          <a:bodyPr>
            <a:normAutofit fontScale="90000"/>
          </a:bodyPr>
          <a:lstStyle/>
          <a:p>
            <a:pPr algn="ctr"/>
            <a:r>
              <a:rPr lang="en-US" sz="3200" b="1" dirty="0"/>
              <a:t>Model of Leader and Follower Experiences as a Source of Transformational Learning</a:t>
            </a:r>
          </a:p>
        </p:txBody>
      </p:sp>
      <p:sp>
        <p:nvSpPr>
          <p:cNvPr id="3" name="Content Placeholder 2">
            <a:extLst>
              <a:ext uri="{FF2B5EF4-FFF2-40B4-BE49-F238E27FC236}">
                <a16:creationId xmlns:a16="http://schemas.microsoft.com/office/drawing/2014/main" id="{8D0EEA24-1141-AE4E-A807-F17FFB5B4918}"/>
              </a:ext>
            </a:extLst>
          </p:cNvPr>
          <p:cNvSpPr>
            <a:spLocks noGrp="1"/>
          </p:cNvSpPr>
          <p:nvPr>
            <p:ph idx="1"/>
          </p:nvPr>
        </p:nvSpPr>
        <p:spPr>
          <a:xfrm>
            <a:off x="1874271" y="1322178"/>
            <a:ext cx="8229600" cy="1139669"/>
          </a:xfrm>
        </p:spPr>
        <p:txBody>
          <a:bodyPr/>
          <a:lstStyle/>
          <a:p>
            <a:r>
              <a:rPr lang="en-US" dirty="0"/>
              <a:t>Who here is familiar with Kolb’s (1984) Model of Experiential Learning?</a:t>
            </a:r>
          </a:p>
        </p:txBody>
      </p:sp>
      <p:pic>
        <p:nvPicPr>
          <p:cNvPr id="5" name="Picture 4" descr="A screenshot of a cell phone&#10;&#10;Description automatically generated">
            <a:extLst>
              <a:ext uri="{FF2B5EF4-FFF2-40B4-BE49-F238E27FC236}">
                <a16:creationId xmlns:a16="http://schemas.microsoft.com/office/drawing/2014/main" id="{ED234DD8-397B-A446-9050-7A0EA2254BCF}"/>
              </a:ext>
            </a:extLst>
          </p:cNvPr>
          <p:cNvPicPr>
            <a:picLocks noChangeAspect="1"/>
          </p:cNvPicPr>
          <p:nvPr/>
        </p:nvPicPr>
        <p:blipFill>
          <a:blip r:embed="rId3"/>
          <a:stretch>
            <a:fillRect/>
          </a:stretch>
        </p:blipFill>
        <p:spPr>
          <a:xfrm>
            <a:off x="3489126" y="2461846"/>
            <a:ext cx="4813407" cy="36878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340116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708639" y="0"/>
            <a:ext cx="8774723" cy="903024"/>
          </a:xfrm>
        </p:spPr>
        <p:txBody>
          <a:bodyPr>
            <a:normAutofit fontScale="90000"/>
          </a:bodyPr>
          <a:lstStyle/>
          <a:p>
            <a:pPr algn="ctr"/>
            <a:r>
              <a:rPr lang="en-US" sz="3200" b="1" dirty="0"/>
              <a:t>Model of Leader and Follower Experiences as a Source of Transformational Learning</a:t>
            </a:r>
          </a:p>
        </p:txBody>
      </p:sp>
      <p:sp>
        <p:nvSpPr>
          <p:cNvPr id="3" name="Content Placeholder 2">
            <a:extLst>
              <a:ext uri="{FF2B5EF4-FFF2-40B4-BE49-F238E27FC236}">
                <a16:creationId xmlns:a16="http://schemas.microsoft.com/office/drawing/2014/main" id="{8D0EEA24-1141-AE4E-A807-F17FFB5B4918}"/>
              </a:ext>
            </a:extLst>
          </p:cNvPr>
          <p:cNvSpPr>
            <a:spLocks noGrp="1"/>
          </p:cNvSpPr>
          <p:nvPr>
            <p:ph idx="1"/>
          </p:nvPr>
        </p:nvSpPr>
        <p:spPr>
          <a:xfrm>
            <a:off x="1874271" y="1322178"/>
            <a:ext cx="8229600" cy="1139669"/>
          </a:xfrm>
        </p:spPr>
        <p:txBody>
          <a:bodyPr>
            <a:normAutofit/>
          </a:bodyPr>
          <a:lstStyle/>
          <a:p>
            <a:r>
              <a:rPr lang="en-US" dirty="0"/>
              <a:t>Then you’ll love Guthrie and Jenkins’s (2018) Model! </a:t>
            </a:r>
          </a:p>
        </p:txBody>
      </p:sp>
      <p:graphicFrame>
        <p:nvGraphicFramePr>
          <p:cNvPr id="9" name="Diagram 8">
            <a:extLst>
              <a:ext uri="{FF2B5EF4-FFF2-40B4-BE49-F238E27FC236}">
                <a16:creationId xmlns:a16="http://schemas.microsoft.com/office/drawing/2014/main" id="{9550C1D7-CDCF-7749-9E2E-5C539061BD0D}"/>
              </a:ext>
            </a:extLst>
          </p:cNvPr>
          <p:cNvGraphicFramePr/>
          <p:nvPr>
            <p:extLst>
              <p:ext uri="{D42A27DB-BD31-4B8C-83A1-F6EECF244321}">
                <p14:modId xmlns:p14="http://schemas.microsoft.com/office/powerpoint/2010/main" val="279434514"/>
              </p:ext>
            </p:extLst>
          </p:nvPr>
        </p:nvGraphicFramePr>
        <p:xfrm>
          <a:off x="2458914" y="1987062"/>
          <a:ext cx="7264508" cy="45585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48143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981200" y="0"/>
            <a:ext cx="8229600" cy="1143000"/>
          </a:xfrm>
        </p:spPr>
        <p:txBody>
          <a:bodyPr/>
          <a:lstStyle/>
          <a:p>
            <a:pPr algn="ctr"/>
            <a:r>
              <a:rPr lang="en-US" sz="3200" b="1" dirty="0"/>
              <a:t>Model of Leader and Follower Experiences as a Source of Transformational Learning</a:t>
            </a:r>
          </a:p>
        </p:txBody>
      </p:sp>
      <p:graphicFrame>
        <p:nvGraphicFramePr>
          <p:cNvPr id="13" name="Content Placeholder 2">
            <a:extLst>
              <a:ext uri="{FF2B5EF4-FFF2-40B4-BE49-F238E27FC236}">
                <a16:creationId xmlns:a16="http://schemas.microsoft.com/office/drawing/2014/main" id="{08DC68D7-492B-49B5-B088-A8B0B6DF8E60}"/>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a:extLst>
              <a:ext uri="{FF2B5EF4-FFF2-40B4-BE49-F238E27FC236}">
                <a16:creationId xmlns:a16="http://schemas.microsoft.com/office/drawing/2014/main" id="{9550C1D7-CDCF-7749-9E2E-5C539061BD0D}"/>
              </a:ext>
            </a:extLst>
          </p:cNvPr>
          <p:cNvGraphicFramePr/>
          <p:nvPr>
            <p:extLst>
              <p:ext uri="{D42A27DB-BD31-4B8C-83A1-F6EECF244321}">
                <p14:modId xmlns:p14="http://schemas.microsoft.com/office/powerpoint/2010/main" val="1321090401"/>
              </p:ext>
            </p:extLst>
          </p:nvPr>
        </p:nvGraphicFramePr>
        <p:xfrm>
          <a:off x="5067300" y="1738312"/>
          <a:ext cx="5143500" cy="452596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97535465"/>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981200" y="0"/>
            <a:ext cx="8229600" cy="1143000"/>
          </a:xfrm>
        </p:spPr>
        <p:txBody>
          <a:bodyPr/>
          <a:lstStyle/>
          <a:p>
            <a:pPr algn="ctr"/>
            <a:r>
              <a:rPr lang="en-US" sz="3200" b="1" dirty="0"/>
              <a:t>Model of Leader and Follower Experiences as a Source of Transformational Learning</a:t>
            </a:r>
          </a:p>
        </p:txBody>
      </p:sp>
      <p:sp>
        <p:nvSpPr>
          <p:cNvPr id="3" name="Content Placeholder 2">
            <a:extLst>
              <a:ext uri="{FF2B5EF4-FFF2-40B4-BE49-F238E27FC236}">
                <a16:creationId xmlns:a16="http://schemas.microsoft.com/office/drawing/2014/main" id="{8D0EEA24-1141-AE4E-A807-F17FFB5B4918}"/>
              </a:ext>
            </a:extLst>
          </p:cNvPr>
          <p:cNvSpPr>
            <a:spLocks noGrp="1"/>
          </p:cNvSpPr>
          <p:nvPr>
            <p:ph sz="half" idx="1"/>
          </p:nvPr>
        </p:nvSpPr>
        <p:spPr>
          <a:xfrm>
            <a:off x="1981200" y="1600201"/>
            <a:ext cx="5143500" cy="4525963"/>
          </a:xfrm>
        </p:spPr>
        <p:txBody>
          <a:bodyPr>
            <a:normAutofit/>
          </a:bodyPr>
          <a:lstStyle/>
          <a:p>
            <a:pPr marL="0" indent="0">
              <a:buNone/>
            </a:pPr>
            <a:r>
              <a:rPr lang="en-US" b="1" dirty="0"/>
              <a:t>Stage 2: Critical Reflection</a:t>
            </a:r>
          </a:p>
          <a:p>
            <a:pPr marL="0" indent="0">
              <a:buNone/>
            </a:pPr>
            <a:endParaRPr lang="en-US" b="1" dirty="0"/>
          </a:p>
          <a:p>
            <a:pPr>
              <a:buFontTx/>
              <a:buChar char="‒"/>
            </a:pPr>
            <a:r>
              <a:rPr lang="en-US" dirty="0"/>
              <a:t>Iterative process of reflecting on experience synthesizing lessons, conclusions, uncertainties, and questions (Harvey &amp; Jenkins, 2014; Owen, 2016). </a:t>
            </a:r>
          </a:p>
        </p:txBody>
      </p:sp>
      <p:graphicFrame>
        <p:nvGraphicFramePr>
          <p:cNvPr id="9" name="Diagram 8">
            <a:extLst>
              <a:ext uri="{FF2B5EF4-FFF2-40B4-BE49-F238E27FC236}">
                <a16:creationId xmlns:a16="http://schemas.microsoft.com/office/drawing/2014/main" id="{9550C1D7-CDCF-7749-9E2E-5C539061BD0D}"/>
              </a:ext>
            </a:extLst>
          </p:cNvPr>
          <p:cNvGraphicFramePr/>
          <p:nvPr/>
        </p:nvGraphicFramePr>
        <p:xfrm>
          <a:off x="6969370" y="1778916"/>
          <a:ext cx="3241430" cy="4221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5282294"/>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981200" y="0"/>
            <a:ext cx="8229600" cy="1143000"/>
          </a:xfrm>
        </p:spPr>
        <p:txBody>
          <a:bodyPr/>
          <a:lstStyle/>
          <a:p>
            <a:pPr algn="ctr"/>
            <a:r>
              <a:rPr lang="en-US" sz="3200" b="1" dirty="0"/>
              <a:t>Model of Leader and Follower Experiences as a Source of Transformational Learning</a:t>
            </a:r>
          </a:p>
        </p:txBody>
      </p:sp>
      <p:sp>
        <p:nvSpPr>
          <p:cNvPr id="3" name="Content Placeholder 2">
            <a:extLst>
              <a:ext uri="{FF2B5EF4-FFF2-40B4-BE49-F238E27FC236}">
                <a16:creationId xmlns:a16="http://schemas.microsoft.com/office/drawing/2014/main" id="{8D0EEA24-1141-AE4E-A807-F17FFB5B4918}"/>
              </a:ext>
            </a:extLst>
          </p:cNvPr>
          <p:cNvSpPr>
            <a:spLocks noGrp="1"/>
          </p:cNvSpPr>
          <p:nvPr>
            <p:ph sz="half" idx="1"/>
          </p:nvPr>
        </p:nvSpPr>
        <p:spPr>
          <a:xfrm>
            <a:off x="1981200" y="1600201"/>
            <a:ext cx="5143500" cy="4525963"/>
          </a:xfrm>
        </p:spPr>
        <p:txBody>
          <a:bodyPr>
            <a:normAutofit/>
          </a:bodyPr>
          <a:lstStyle/>
          <a:p>
            <a:pPr marL="0" indent="0">
              <a:buNone/>
            </a:pPr>
            <a:r>
              <a:rPr lang="en-US" b="1" dirty="0"/>
              <a:t>Stage 3: Experiential Abstraction  </a:t>
            </a:r>
          </a:p>
          <a:p>
            <a:pPr marL="0" indent="0">
              <a:buNone/>
            </a:pPr>
            <a:endParaRPr lang="en-US" b="1" dirty="0"/>
          </a:p>
          <a:p>
            <a:pPr>
              <a:buFontTx/>
              <a:buChar char="−"/>
            </a:pPr>
            <a:r>
              <a:rPr lang="en-US" dirty="0"/>
              <a:t>Meaning making from the critical reflection of their experiences as a leader or follower (Baxter </a:t>
            </a:r>
            <a:r>
              <a:rPr lang="en-US" dirty="0" err="1"/>
              <a:t>Magolda</a:t>
            </a:r>
            <a:r>
              <a:rPr lang="en-US" dirty="0"/>
              <a:t>, 2001; Kegan, 1994). </a:t>
            </a:r>
          </a:p>
        </p:txBody>
      </p:sp>
      <p:graphicFrame>
        <p:nvGraphicFramePr>
          <p:cNvPr id="9" name="Diagram 8">
            <a:extLst>
              <a:ext uri="{FF2B5EF4-FFF2-40B4-BE49-F238E27FC236}">
                <a16:creationId xmlns:a16="http://schemas.microsoft.com/office/drawing/2014/main" id="{9550C1D7-CDCF-7749-9E2E-5C539061BD0D}"/>
              </a:ext>
            </a:extLst>
          </p:cNvPr>
          <p:cNvGraphicFramePr/>
          <p:nvPr/>
        </p:nvGraphicFramePr>
        <p:xfrm>
          <a:off x="6969370" y="1778916"/>
          <a:ext cx="3241430" cy="4221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429384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981200" y="0"/>
            <a:ext cx="8229600" cy="1143000"/>
          </a:xfrm>
        </p:spPr>
        <p:txBody>
          <a:bodyPr/>
          <a:lstStyle/>
          <a:p>
            <a:pPr algn="ctr"/>
            <a:r>
              <a:rPr lang="en-US" sz="3200" b="1" dirty="0"/>
              <a:t>Model of Leader and Follower Experiences as a Source of Transformational Learning</a:t>
            </a:r>
          </a:p>
        </p:txBody>
      </p:sp>
      <p:sp>
        <p:nvSpPr>
          <p:cNvPr id="3" name="Content Placeholder 2">
            <a:extLst>
              <a:ext uri="{FF2B5EF4-FFF2-40B4-BE49-F238E27FC236}">
                <a16:creationId xmlns:a16="http://schemas.microsoft.com/office/drawing/2014/main" id="{8D0EEA24-1141-AE4E-A807-F17FFB5B4918}"/>
              </a:ext>
            </a:extLst>
          </p:cNvPr>
          <p:cNvSpPr>
            <a:spLocks noGrp="1"/>
          </p:cNvSpPr>
          <p:nvPr>
            <p:ph sz="half" idx="1"/>
          </p:nvPr>
        </p:nvSpPr>
        <p:spPr>
          <a:xfrm>
            <a:off x="1981200" y="1600201"/>
            <a:ext cx="5143500" cy="4525963"/>
          </a:xfrm>
        </p:spPr>
        <p:txBody>
          <a:bodyPr>
            <a:normAutofit/>
          </a:bodyPr>
          <a:lstStyle/>
          <a:p>
            <a:pPr marL="0" indent="0">
              <a:buNone/>
            </a:pPr>
            <a:r>
              <a:rPr lang="en-US" b="1" dirty="0"/>
              <a:t>Stage 4: Metacognitive Discovery and Exploration </a:t>
            </a:r>
          </a:p>
          <a:p>
            <a:pPr>
              <a:buFontTx/>
              <a:buChar char="-"/>
            </a:pPr>
            <a:r>
              <a:rPr lang="en-US" dirty="0"/>
              <a:t>Learner can experiment with new behaviors and skills, while self-monitoring in the present.  </a:t>
            </a:r>
          </a:p>
          <a:p>
            <a:pPr>
              <a:buFontTx/>
              <a:buChar char="-"/>
            </a:pPr>
            <a:r>
              <a:rPr lang="en-US" dirty="0"/>
              <a:t>Learner is practicing a heightened metacognition of leadership and followership.</a:t>
            </a:r>
          </a:p>
          <a:p>
            <a:pPr marL="0" indent="0">
              <a:buNone/>
            </a:pPr>
            <a:endParaRPr lang="en-US" dirty="0"/>
          </a:p>
        </p:txBody>
      </p:sp>
      <p:graphicFrame>
        <p:nvGraphicFramePr>
          <p:cNvPr id="5" name="Diagram 4">
            <a:extLst>
              <a:ext uri="{FF2B5EF4-FFF2-40B4-BE49-F238E27FC236}">
                <a16:creationId xmlns:a16="http://schemas.microsoft.com/office/drawing/2014/main" id="{D93C484E-61BC-6A4E-BD23-0DCFBFFF0254}"/>
              </a:ext>
            </a:extLst>
          </p:cNvPr>
          <p:cNvGraphicFramePr/>
          <p:nvPr>
            <p:extLst>
              <p:ext uri="{D42A27DB-BD31-4B8C-83A1-F6EECF244321}">
                <p14:modId xmlns:p14="http://schemas.microsoft.com/office/powerpoint/2010/main" val="1664394433"/>
              </p:ext>
            </p:extLst>
          </p:nvPr>
        </p:nvGraphicFramePr>
        <p:xfrm>
          <a:off x="7124699" y="1493654"/>
          <a:ext cx="4704628" cy="4739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4705382"/>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708639" y="0"/>
            <a:ext cx="8774723" cy="903024"/>
          </a:xfrm>
        </p:spPr>
        <p:txBody>
          <a:bodyPr>
            <a:normAutofit fontScale="90000"/>
          </a:bodyPr>
          <a:lstStyle/>
          <a:p>
            <a:pPr algn="ctr"/>
            <a:r>
              <a:rPr lang="en-US" sz="3200" b="1" dirty="0"/>
              <a:t>Model of Leader and Follower Experiences as a Source of Transformational Learning</a:t>
            </a:r>
          </a:p>
        </p:txBody>
      </p:sp>
      <p:sp>
        <p:nvSpPr>
          <p:cNvPr id="3" name="Content Placeholder 2">
            <a:extLst>
              <a:ext uri="{FF2B5EF4-FFF2-40B4-BE49-F238E27FC236}">
                <a16:creationId xmlns:a16="http://schemas.microsoft.com/office/drawing/2014/main" id="{8D0EEA24-1141-AE4E-A807-F17FFB5B4918}"/>
              </a:ext>
            </a:extLst>
          </p:cNvPr>
          <p:cNvSpPr>
            <a:spLocks noGrp="1"/>
          </p:cNvSpPr>
          <p:nvPr>
            <p:ph idx="1"/>
          </p:nvPr>
        </p:nvSpPr>
        <p:spPr>
          <a:xfrm>
            <a:off x="1874271" y="1322177"/>
            <a:ext cx="8229600" cy="2065060"/>
          </a:xfrm>
        </p:spPr>
        <p:txBody>
          <a:bodyPr>
            <a:normAutofit/>
          </a:bodyPr>
          <a:lstStyle/>
          <a:p>
            <a:pPr marL="0" indent="0">
              <a:buNone/>
            </a:pPr>
            <a:r>
              <a:rPr lang="en-US" sz="2400" b="1" dirty="0"/>
              <a:t>ACTIVITY: One-Minute Paper!</a:t>
            </a:r>
          </a:p>
          <a:p>
            <a:r>
              <a:rPr lang="en-US" sz="2400" dirty="0"/>
              <a:t>Please think about a time where you either received or provided feedback </a:t>
            </a:r>
            <a:r>
              <a:rPr lang="en-US" sz="2400" i="1" dirty="0"/>
              <a:t>and</a:t>
            </a:r>
            <a:r>
              <a:rPr lang="en-US" sz="2400" dirty="0"/>
              <a:t> what you learned from that experience.  </a:t>
            </a:r>
          </a:p>
          <a:p>
            <a:r>
              <a:rPr lang="en-US" sz="2400" dirty="0"/>
              <a:t>Jot down some of your thoughts. </a:t>
            </a:r>
          </a:p>
        </p:txBody>
      </p:sp>
      <p:pic>
        <p:nvPicPr>
          <p:cNvPr id="6" name="Picture 5" descr="A clock hanging on a white background&#10;&#10;Description automatically generated">
            <a:extLst>
              <a:ext uri="{FF2B5EF4-FFF2-40B4-BE49-F238E27FC236}">
                <a16:creationId xmlns:a16="http://schemas.microsoft.com/office/drawing/2014/main" id="{90F9A197-289E-3746-A024-F65942E22216}"/>
              </a:ext>
            </a:extLst>
          </p:cNvPr>
          <p:cNvPicPr>
            <a:picLocks noChangeAspect="1"/>
          </p:cNvPicPr>
          <p:nvPr/>
        </p:nvPicPr>
        <p:blipFill>
          <a:blip r:embed="rId3"/>
          <a:stretch>
            <a:fillRect/>
          </a:stretch>
        </p:blipFill>
        <p:spPr>
          <a:xfrm>
            <a:off x="4460142" y="3387237"/>
            <a:ext cx="3271714" cy="2453786"/>
          </a:xfrm>
          <a:prstGeom prst="rect">
            <a:avLst/>
          </a:prstGeom>
          <a:ln>
            <a:noFill/>
          </a:ln>
          <a:effectLst>
            <a:softEdge rad="112500"/>
          </a:effectLst>
        </p:spPr>
      </p:pic>
    </p:spTree>
    <p:extLst>
      <p:ext uri="{BB962C8B-B14F-4D97-AF65-F5344CB8AC3E}">
        <p14:creationId xmlns:p14="http://schemas.microsoft.com/office/powerpoint/2010/main" val="114395464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83DB-C2C0-FD4A-8A8A-76A2B3C345D5}"/>
              </a:ext>
            </a:extLst>
          </p:cNvPr>
          <p:cNvSpPr>
            <a:spLocks noGrp="1"/>
          </p:cNvSpPr>
          <p:nvPr>
            <p:ph type="title"/>
          </p:nvPr>
        </p:nvSpPr>
        <p:spPr>
          <a:xfrm>
            <a:off x="1981200" y="0"/>
            <a:ext cx="8229600" cy="1143000"/>
          </a:xfrm>
        </p:spPr>
        <p:txBody>
          <a:bodyPr/>
          <a:lstStyle/>
          <a:p>
            <a:pPr algn="ctr"/>
            <a:r>
              <a:rPr lang="en-US" sz="3200" b="1" dirty="0"/>
              <a:t>Model of Leader and Follower Experiences as a Source of Transformational Learning</a:t>
            </a:r>
          </a:p>
        </p:txBody>
      </p:sp>
      <p:sp>
        <p:nvSpPr>
          <p:cNvPr id="3" name="Content Placeholder 2">
            <a:extLst>
              <a:ext uri="{FF2B5EF4-FFF2-40B4-BE49-F238E27FC236}">
                <a16:creationId xmlns:a16="http://schemas.microsoft.com/office/drawing/2014/main" id="{8D0EEA24-1141-AE4E-A807-F17FFB5B4918}"/>
              </a:ext>
            </a:extLst>
          </p:cNvPr>
          <p:cNvSpPr>
            <a:spLocks noGrp="1"/>
          </p:cNvSpPr>
          <p:nvPr>
            <p:ph sz="half" idx="1"/>
          </p:nvPr>
        </p:nvSpPr>
        <p:spPr>
          <a:xfrm>
            <a:off x="1770186" y="1600200"/>
            <a:ext cx="5292969" cy="4525963"/>
          </a:xfrm>
        </p:spPr>
        <p:txBody>
          <a:bodyPr>
            <a:normAutofit lnSpcReduction="10000"/>
          </a:bodyPr>
          <a:lstStyle/>
          <a:p>
            <a:pPr marL="0" indent="0">
              <a:buNone/>
            </a:pPr>
            <a:r>
              <a:rPr lang="en-US" sz="2400" b="1" dirty="0"/>
              <a:t>Now, share the following with a partner: </a:t>
            </a:r>
            <a:endParaRPr lang="en-US" sz="2400" dirty="0"/>
          </a:p>
          <a:p>
            <a:pPr marL="514350" indent="-514350" fontAlgn="base">
              <a:buFont typeface="+mj-lt"/>
              <a:buAutoNum type="arabicPeriod"/>
            </a:pPr>
            <a:r>
              <a:rPr lang="en-US" sz="2400" dirty="0"/>
              <a:t>Name the experience and choose leader or follower role. (Stage 1)</a:t>
            </a:r>
          </a:p>
          <a:p>
            <a:pPr marL="514350" indent="-514350" fontAlgn="base">
              <a:buFont typeface="+mj-lt"/>
              <a:buAutoNum type="arabicPeriod"/>
            </a:pPr>
            <a:r>
              <a:rPr lang="en-US" sz="2400" dirty="0"/>
              <a:t>Describe what you wrote in your one-minute paper. (Stage 2)</a:t>
            </a:r>
          </a:p>
          <a:p>
            <a:pPr marL="514350" indent="-514350" fontAlgn="base">
              <a:buFont typeface="+mj-lt"/>
              <a:buAutoNum type="arabicPeriod"/>
            </a:pPr>
            <a:r>
              <a:rPr lang="en-US" sz="2400" dirty="0"/>
              <a:t>What assumptions or perceptions based on your life experiences did you have during the feedback exchange? (Stage 3)</a:t>
            </a:r>
          </a:p>
          <a:p>
            <a:pPr marL="514350" indent="-514350" fontAlgn="base">
              <a:buFont typeface="+mj-lt"/>
              <a:buAutoNum type="arabicPeriod"/>
            </a:pPr>
            <a:r>
              <a:rPr lang="en-US" sz="2400" dirty="0"/>
              <a:t>What did you learn and what growth opportunities were presented? (Stage 4)</a:t>
            </a:r>
          </a:p>
          <a:p>
            <a:pPr marL="0" indent="0">
              <a:buNone/>
            </a:pPr>
            <a:endParaRPr lang="en-US" sz="2400" dirty="0"/>
          </a:p>
        </p:txBody>
      </p:sp>
      <p:graphicFrame>
        <p:nvGraphicFramePr>
          <p:cNvPr id="5" name="Diagram 4">
            <a:extLst>
              <a:ext uri="{FF2B5EF4-FFF2-40B4-BE49-F238E27FC236}">
                <a16:creationId xmlns:a16="http://schemas.microsoft.com/office/drawing/2014/main" id="{D93C484E-61BC-6A4E-BD23-0DCFBFFF0254}"/>
              </a:ext>
            </a:extLst>
          </p:cNvPr>
          <p:cNvGraphicFramePr/>
          <p:nvPr>
            <p:extLst>
              <p:ext uri="{D42A27DB-BD31-4B8C-83A1-F6EECF244321}">
                <p14:modId xmlns:p14="http://schemas.microsoft.com/office/powerpoint/2010/main" val="532767896"/>
              </p:ext>
            </p:extLst>
          </p:nvPr>
        </p:nvGraphicFramePr>
        <p:xfrm>
          <a:off x="7124699" y="1493654"/>
          <a:ext cx="4750925" cy="4739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665204"/>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75810" name="Rectangle 2">
            <a:extLst>
              <a:ext uri="{FF2B5EF4-FFF2-40B4-BE49-F238E27FC236}">
                <a16:creationId xmlns:a16="http://schemas.microsoft.com/office/drawing/2014/main" id="{87792E2B-CF1D-5C40-B754-570A471BBA8B}"/>
              </a:ext>
            </a:extLst>
          </p:cNvPr>
          <p:cNvSpPr>
            <a:spLocks noGrp="1" noChangeArrowheads="1"/>
          </p:cNvSpPr>
          <p:nvPr>
            <p:ph idx="1"/>
          </p:nvPr>
        </p:nvSpPr>
        <p:spPr>
          <a:xfrm>
            <a:off x="5234953" y="1820862"/>
            <a:ext cx="5122606" cy="3216276"/>
          </a:xfrm>
        </p:spPr>
        <p:txBody>
          <a:bodyPr anchor="t">
            <a:normAutofit/>
          </a:bodyPr>
          <a:lstStyle/>
          <a:p>
            <a:pPr>
              <a:buFont typeface="Symbol" pitchFamily="2" charset="2"/>
              <a:buNone/>
            </a:pPr>
            <a:r>
              <a:rPr lang="en-US" altLang="en-US" sz="7200" dirty="0">
                <a:gradFill flip="none" rotWithShape="1">
                  <a:gsLst>
                    <a:gs pos="0">
                      <a:sysClr val="window" lastClr="FFFFFF"/>
                    </a:gs>
                    <a:gs pos="100000">
                      <a:sysClr val="window" lastClr="FFFFFF">
                        <a:lumMod val="75000"/>
                      </a:sysClr>
                    </a:gs>
                  </a:gsLst>
                  <a:lin ang="5580000" scaled="0"/>
                  <a:tileRect/>
                </a:gradFill>
              </a:rPr>
              <a:t>				</a:t>
            </a:r>
            <a:r>
              <a:rPr lang="en-US" altLang="en-US" sz="8800" dirty="0">
                <a:gradFill flip="none" rotWithShape="1">
                  <a:gsLst>
                    <a:gs pos="0">
                      <a:sysClr val="window" lastClr="FFFFFF"/>
                    </a:gs>
                    <a:gs pos="100000">
                      <a:sysClr val="window" lastClr="FFFFFF">
                        <a:lumMod val="75000"/>
                      </a:sysClr>
                    </a:gs>
                  </a:gsLst>
                  <a:lin ang="5580000" scaled="0"/>
                  <a:tileRect/>
                </a:gradFill>
              </a:rPr>
              <a:t>Q&amp;A</a:t>
            </a:r>
            <a:endParaRPr lang="en-US" altLang="en-US" sz="7200" dirty="0">
              <a:gradFill flip="none" rotWithShape="1">
                <a:gsLst>
                  <a:gs pos="0">
                    <a:sysClr val="window" lastClr="FFFFFF"/>
                  </a:gs>
                  <a:gs pos="100000">
                    <a:sysClr val="window" lastClr="FFFFFF">
                      <a:lumMod val="75000"/>
                    </a:sysClr>
                  </a:gs>
                </a:gsLst>
                <a:lin ang="5580000" scaled="0"/>
                <a:tileRect/>
              </a:gradFill>
            </a:endParaRPr>
          </a:p>
        </p:txBody>
      </p:sp>
      <p:pic>
        <p:nvPicPr>
          <p:cNvPr id="3" name="Picture 2" descr="C:\Users\djenkin2\AppData\Local\Microsoft\Windows\Temporary Internet Files\Content.IE5\LF0DBREG\MC900282178[1].wmf">
            <a:extLst>
              <a:ext uri="{FF2B5EF4-FFF2-40B4-BE49-F238E27FC236}">
                <a16:creationId xmlns:a16="http://schemas.microsoft.com/office/drawing/2014/main" id="{CB49F011-38EE-C442-BAF8-AF1E930F4D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12789" y="1115267"/>
            <a:ext cx="3722164" cy="428303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947454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5810">
                                            <p:txEl>
                                              <p:pRg st="0" end="0"/>
                                            </p:txEl>
                                          </p:spTgt>
                                        </p:tgtEl>
                                        <p:attrNameLst>
                                          <p:attrName>style.visibility</p:attrName>
                                        </p:attrNameLst>
                                      </p:cBhvr>
                                      <p:to>
                                        <p:strVal val="visible"/>
                                      </p:to>
                                    </p:set>
                                    <p:animEffect transition="in" filter="fade">
                                      <p:cBhvr>
                                        <p:cTn id="7" dur="500"/>
                                        <p:tgtEl>
                                          <p:spTgt spid="3758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6A1081-A123-7D46-B33B-58BCBD5F02E4}"/>
              </a:ext>
            </a:extLst>
          </p:cNvPr>
          <p:cNvSpPr>
            <a:spLocks noGrp="1"/>
          </p:cNvSpPr>
          <p:nvPr>
            <p:ph type="title"/>
          </p:nvPr>
        </p:nvSpPr>
        <p:spPr>
          <a:xfrm>
            <a:off x="370331" y="731737"/>
            <a:ext cx="3438144" cy="1239012"/>
          </a:xfrm>
        </p:spPr>
        <p:txBody>
          <a:bodyPr vert="horz" lIns="91440" tIns="45720" rIns="91440" bIns="45720" rtlCol="0" anchor="ctr">
            <a:normAutofit/>
          </a:bodyPr>
          <a:lstStyle/>
          <a:p>
            <a:pPr algn="ctr"/>
            <a:r>
              <a:rPr lang="en-US" sz="3600" b="1" dirty="0"/>
              <a:t>THANK YOU!!</a:t>
            </a:r>
          </a:p>
        </p:txBody>
      </p:sp>
      <p:sp>
        <p:nvSpPr>
          <p:cNvPr id="5" name="Content Placeholder 4">
            <a:extLst>
              <a:ext uri="{FF2B5EF4-FFF2-40B4-BE49-F238E27FC236}">
                <a16:creationId xmlns:a16="http://schemas.microsoft.com/office/drawing/2014/main" id="{C7C260FF-BFEE-1C4E-BBF0-7B9FC986EE05}"/>
              </a:ext>
            </a:extLst>
          </p:cNvPr>
          <p:cNvSpPr>
            <a:spLocks noGrp="1"/>
          </p:cNvSpPr>
          <p:nvPr>
            <p:ph sz="half" idx="1"/>
          </p:nvPr>
        </p:nvSpPr>
        <p:spPr>
          <a:xfrm>
            <a:off x="369569" y="1825371"/>
            <a:ext cx="3438906" cy="3207258"/>
          </a:xfrm>
        </p:spPr>
        <p:txBody>
          <a:bodyPr vert="horz" lIns="91440" tIns="45720" rIns="91440" bIns="45720" rtlCol="0" anchor="t">
            <a:normAutofit/>
          </a:bodyPr>
          <a:lstStyle/>
          <a:p>
            <a:pPr marL="0" indent="0" algn="ctr">
              <a:buNone/>
            </a:pPr>
            <a:r>
              <a:rPr lang="en-US" sz="1700" b="1" dirty="0"/>
              <a:t>Daniel M. Jenkins, Ph.D.</a:t>
            </a:r>
          </a:p>
          <a:p>
            <a:pPr marL="0" indent="0" algn="ctr">
              <a:buNone/>
            </a:pPr>
            <a:r>
              <a:rPr lang="en-US" sz="1700" dirty="0"/>
              <a:t>Chair and Associate Professor, Leadership &amp; Organizational Studies</a:t>
            </a:r>
          </a:p>
          <a:p>
            <a:pPr marL="0" indent="0" algn="ctr">
              <a:buNone/>
            </a:pPr>
            <a:r>
              <a:rPr lang="en-US" sz="1700" dirty="0"/>
              <a:t>University of Southern Maine</a:t>
            </a:r>
          </a:p>
          <a:p>
            <a:pPr marL="0" indent="0" algn="ctr">
              <a:buNone/>
            </a:pPr>
            <a:r>
              <a:rPr lang="en-US" sz="1700" dirty="0">
                <a:hlinkClick r:id="rId3"/>
              </a:rPr>
              <a:t>daniel.m.jenkins@maine.edu</a:t>
            </a:r>
            <a:endParaRPr lang="en-US" sz="1700" dirty="0"/>
          </a:p>
          <a:p>
            <a:pPr marL="0" indent="0" algn="ctr">
              <a:buNone/>
            </a:pPr>
            <a:r>
              <a:rPr lang="en-US" sz="1700" dirty="0"/>
              <a:t>@</a:t>
            </a:r>
            <a:r>
              <a:rPr lang="en-US" sz="1700" dirty="0" err="1"/>
              <a:t>Dr_Leadership</a:t>
            </a:r>
            <a:endParaRPr lang="en-US" sz="1700" dirty="0"/>
          </a:p>
          <a:p>
            <a:endParaRPr lang="en-US" sz="1700" dirty="0"/>
          </a:p>
          <a:p>
            <a:pPr marL="0"/>
            <a:endParaRPr lang="en-US" sz="1700" dirty="0"/>
          </a:p>
        </p:txBody>
      </p:sp>
      <p:pic>
        <p:nvPicPr>
          <p:cNvPr id="8" name="Picture 7">
            <a:extLst>
              <a:ext uri="{FF2B5EF4-FFF2-40B4-BE49-F238E27FC236}">
                <a16:creationId xmlns:a16="http://schemas.microsoft.com/office/drawing/2014/main" id="{3DFDF78B-5A14-F746-9494-9FB7A34297BE}"/>
              </a:ext>
            </a:extLst>
          </p:cNvPr>
          <p:cNvPicPr>
            <a:picLocks noChangeAspect="1"/>
          </p:cNvPicPr>
          <p:nvPr/>
        </p:nvPicPr>
        <p:blipFill>
          <a:blip r:embed="rId4"/>
          <a:stretch>
            <a:fillRect/>
          </a:stretch>
        </p:blipFill>
        <p:spPr>
          <a:xfrm>
            <a:off x="408189" y="4642921"/>
            <a:ext cx="3159845" cy="916355"/>
          </a:xfrm>
          <a:prstGeom prst="rect">
            <a:avLst/>
          </a:prstGeom>
        </p:spPr>
      </p:pic>
      <p:pic>
        <p:nvPicPr>
          <p:cNvPr id="3" name="Picture 2">
            <a:extLst>
              <a:ext uri="{FF2B5EF4-FFF2-40B4-BE49-F238E27FC236}">
                <a16:creationId xmlns:a16="http://schemas.microsoft.com/office/drawing/2014/main" id="{AE9FFF0D-CACC-244C-A046-73E9C444A251}"/>
              </a:ext>
            </a:extLst>
          </p:cNvPr>
          <p:cNvPicPr>
            <a:picLocks noChangeAspect="1"/>
          </p:cNvPicPr>
          <p:nvPr/>
        </p:nvPicPr>
        <p:blipFill rotWithShape="1">
          <a:blip r:embed="rId5"/>
          <a:srcRect l="52944" t="-1688"/>
          <a:stretch/>
        </p:blipFill>
        <p:spPr>
          <a:xfrm>
            <a:off x="8634714" y="964034"/>
            <a:ext cx="3331963" cy="4595242"/>
          </a:xfrm>
          <a:prstGeom prst="rect">
            <a:avLst/>
          </a:prstGeom>
        </p:spPr>
      </p:pic>
      <p:pic>
        <p:nvPicPr>
          <p:cNvPr id="7" name="Picture 6" descr="Diagram, text&#10;&#10;Description automatically generated">
            <a:extLst>
              <a:ext uri="{FF2B5EF4-FFF2-40B4-BE49-F238E27FC236}">
                <a16:creationId xmlns:a16="http://schemas.microsoft.com/office/drawing/2014/main" id="{A9D1F106-4300-9043-A6A9-FF43664743A5}"/>
              </a:ext>
            </a:extLst>
          </p:cNvPr>
          <p:cNvPicPr>
            <a:picLocks noChangeAspect="1"/>
          </p:cNvPicPr>
          <p:nvPr/>
        </p:nvPicPr>
        <p:blipFill>
          <a:blip r:embed="rId6"/>
          <a:stretch>
            <a:fillRect/>
          </a:stretch>
        </p:blipFill>
        <p:spPr>
          <a:xfrm>
            <a:off x="4686479" y="1006998"/>
            <a:ext cx="2973057" cy="4552278"/>
          </a:xfrm>
          <a:prstGeom prst="rect">
            <a:avLst/>
          </a:prstGeom>
        </p:spPr>
      </p:pic>
    </p:spTree>
    <p:extLst>
      <p:ext uri="{BB962C8B-B14F-4D97-AF65-F5344CB8AC3E}">
        <p14:creationId xmlns:p14="http://schemas.microsoft.com/office/powerpoint/2010/main" val="344541900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TotalTime>
  <Words>1408</Words>
  <Application>Microsoft Office PowerPoint</Application>
  <PresentationFormat>Widescreen</PresentationFormat>
  <Paragraphs>296</Paragraphs>
  <Slides>27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Symbol</vt:lpstr>
      <vt:lpstr>Times New Roman</vt:lpstr>
      <vt:lpstr>Office Theme</vt:lpstr>
      <vt:lpstr>Transforming Leadership Learning</vt:lpstr>
      <vt:lpstr>Agenda</vt:lpstr>
      <vt:lpstr>Why a Leadership Learning Framework?</vt:lpstr>
      <vt:lpstr>Leadership Knowledge</vt:lpstr>
      <vt:lpstr>Leadership Knowledge</vt:lpstr>
      <vt:lpstr>Leadership Development</vt:lpstr>
      <vt:lpstr>Leadership Development</vt:lpstr>
      <vt:lpstr>Leadership Training</vt:lpstr>
      <vt:lpstr>Leadership Training</vt:lpstr>
      <vt:lpstr>Leadership Observation</vt:lpstr>
      <vt:lpstr>Leadership Observation</vt:lpstr>
      <vt:lpstr>Leadership Engagement</vt:lpstr>
      <vt:lpstr>Leadership Engagement</vt:lpstr>
      <vt:lpstr>Leadership Metacognition</vt:lpstr>
      <vt:lpstr>Leadership Metacognition</vt:lpstr>
      <vt:lpstr>Leadership Learning Framework</vt:lpstr>
      <vt:lpstr>Leadership Education Should Be Transformative:   What does that look like in practice?</vt:lpstr>
      <vt:lpstr>Model of Leader and Follower Experiences as a Source of Transformational Learning</vt:lpstr>
      <vt:lpstr>Model of Leader and Follower Experiences as a Source of Transformational Learning</vt:lpstr>
      <vt:lpstr>Model of Leader and Follower Experiences as a Source of Transformational Learning</vt:lpstr>
      <vt:lpstr>Model of Leader and Follower Experiences as a Source of Transformational Learning</vt:lpstr>
      <vt:lpstr>Model of Leader and Follower Experiences as a Source of Transformational Learning</vt:lpstr>
      <vt:lpstr>Model of Leader and Follower Experiences as a Source of Transformational Learning</vt:lpstr>
      <vt:lpstr>Model of Leader and Follower Experiences as a Source of Transformational Learning</vt:lpstr>
      <vt:lpstr>Model of Leader and Follower Experiences as a Source of Transformational Learning</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Transforming Leadership Learning</dc:title>
  <dc:creator>Daniel M Jenkins</dc:creator>
  <cp:lastModifiedBy>Niall O'Donnellan ...</cp:lastModifiedBy>
  <cp:revision>1</cp:revision>
  <dcterms:created xsi:type="dcterms:W3CDTF">2020-11-23T17:30:19Z</dcterms:created>
  <dcterms:modified xsi:type="dcterms:W3CDTF">2021-01-12T20:44:44Z</dcterms:modified>
</cp:coreProperties>
</file>